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1"/>
  </p:notesMasterIdLst>
  <p:sldIdLst>
    <p:sldId id="256" r:id="rId2"/>
    <p:sldId id="295" r:id="rId3"/>
    <p:sldId id="257" r:id="rId4"/>
    <p:sldId id="258" r:id="rId5"/>
    <p:sldId id="261" r:id="rId6"/>
    <p:sldId id="263" r:id="rId7"/>
    <p:sldId id="264" r:id="rId8"/>
    <p:sldId id="277" r:id="rId9"/>
    <p:sldId id="299" r:id="rId10"/>
    <p:sldId id="296" r:id="rId11"/>
    <p:sldId id="297" r:id="rId12"/>
    <p:sldId id="298" r:id="rId13"/>
    <p:sldId id="300" r:id="rId14"/>
    <p:sldId id="301" r:id="rId15"/>
    <p:sldId id="302" r:id="rId16"/>
    <p:sldId id="303" r:id="rId17"/>
    <p:sldId id="304" r:id="rId18"/>
    <p:sldId id="305" r:id="rId19"/>
    <p:sldId id="278" r:id="rId20"/>
  </p:sldIdLst>
  <p:sldSz cx="9144000" cy="5143500" type="screen16x9"/>
  <p:notesSz cx="6858000" cy="9144000"/>
  <p:embeddedFontLst>
    <p:embeddedFont>
      <p:font typeface="Oswald" panose="020B0604020202020204" charset="0"/>
      <p:regular r:id="rId22"/>
      <p:bold r:id="rId23"/>
    </p:embeddedFont>
    <p:embeddedFont>
      <p:font typeface="Source Sans Pro" panose="020B0503030403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49" autoAdjust="0"/>
    <p:restoredTop sz="94660"/>
  </p:normalViewPr>
  <p:slideViewPr>
    <p:cSldViewPr snapToGrid="0">
      <p:cViewPr varScale="1">
        <p:scale>
          <a:sx n="70" d="100"/>
          <a:sy n="70" d="100"/>
        </p:scale>
        <p:origin x="66" y="9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735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1826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974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694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38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444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203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78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3188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066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05" name="Google Shape;205;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6" name="Google Shape;206;p6"/>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6"/>
          <p:cNvGrpSpPr/>
          <p:nvPr/>
        </p:nvGrpSpPr>
        <p:grpSpPr>
          <a:xfrm>
            <a:off x="-9525" y="4462475"/>
            <a:ext cx="9167825" cy="595300"/>
            <a:chOff x="-9525" y="4462475"/>
            <a:chExt cx="9167825" cy="595300"/>
          </a:xfrm>
        </p:grpSpPr>
        <p:sp>
          <p:nvSpPr>
            <p:cNvPr id="210" name="Google Shape;210;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11" name="Google Shape;211;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12" name="Google Shape;212;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13" name="Google Shape;213;p6"/>
          <p:cNvGrpSpPr/>
          <p:nvPr/>
        </p:nvGrpSpPr>
        <p:grpSpPr>
          <a:xfrm>
            <a:off x="-42837" y="4443488"/>
            <a:ext cx="9229575" cy="642788"/>
            <a:chOff x="-42837" y="4443488"/>
            <a:chExt cx="9229575" cy="642788"/>
          </a:xfrm>
        </p:grpSpPr>
        <p:sp>
          <p:nvSpPr>
            <p:cNvPr id="214" name="Google Shape;214;p6"/>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6"/>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4" name="Google Shape;244;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5" name="Google Shape;245;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47"/>
        <p:cNvGrpSpPr/>
        <p:nvPr/>
      </p:nvGrpSpPr>
      <p:grpSpPr>
        <a:xfrm>
          <a:off x="0" y="0"/>
          <a:ext cx="0" cy="0"/>
          <a:chOff x="0" y="0"/>
          <a:chExt cx="0" cy="0"/>
        </a:xfrm>
      </p:grpSpPr>
      <p:sp>
        <p:nvSpPr>
          <p:cNvPr id="248" name="Google Shape;248;p7"/>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249" name="Google Shape;249;p7"/>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50" name="Google Shape;250;p7"/>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7"/>
          <p:cNvGrpSpPr/>
          <p:nvPr/>
        </p:nvGrpSpPr>
        <p:grpSpPr>
          <a:xfrm>
            <a:off x="-9525" y="4462475"/>
            <a:ext cx="9167825" cy="595300"/>
            <a:chOff x="-9525" y="4462475"/>
            <a:chExt cx="9167825" cy="595300"/>
          </a:xfrm>
        </p:grpSpPr>
        <p:sp>
          <p:nvSpPr>
            <p:cNvPr id="254" name="Google Shape;254;p7"/>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255" name="Google Shape;255;p7"/>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256" name="Google Shape;256;p7"/>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257" name="Google Shape;257;p7"/>
          <p:cNvGrpSpPr/>
          <p:nvPr/>
        </p:nvGrpSpPr>
        <p:grpSpPr>
          <a:xfrm>
            <a:off x="-42837" y="4443488"/>
            <a:ext cx="9229575" cy="642788"/>
            <a:chOff x="-42837" y="4443488"/>
            <a:chExt cx="9229575" cy="642788"/>
          </a:xfrm>
        </p:grpSpPr>
        <p:sp>
          <p:nvSpPr>
            <p:cNvPr id="258" name="Google Shape;258;p7"/>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7"/>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88" name="Google Shape;288;p7"/>
          <p:cNvSpPr txBox="1">
            <a:spLocks noGrp="1"/>
          </p:cNvSpPr>
          <p:nvPr>
            <p:ph type="body" idx="1"/>
          </p:nvPr>
        </p:nvSpPr>
        <p:spPr>
          <a:xfrm>
            <a:off x="70590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89" name="Google Shape;289;p7"/>
          <p:cNvSpPr txBox="1">
            <a:spLocks noGrp="1"/>
          </p:cNvSpPr>
          <p:nvPr>
            <p:ph type="body" idx="2"/>
          </p:nvPr>
        </p:nvSpPr>
        <p:spPr>
          <a:xfrm>
            <a:off x="3304125"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0" name="Google Shape;290;p7"/>
          <p:cNvSpPr txBox="1">
            <a:spLocks noGrp="1"/>
          </p:cNvSpPr>
          <p:nvPr>
            <p:ph type="body" idx="3"/>
          </p:nvPr>
        </p:nvSpPr>
        <p:spPr>
          <a:xfrm>
            <a:off x="5902350" y="1626600"/>
            <a:ext cx="2471700" cy="27027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91" name="Google Shape;291;p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ll graph">
  <p:cSld name="BLANK_2">
    <p:spTree>
      <p:nvGrpSpPr>
        <p:cNvPr id="1" name="Shape 417"/>
        <p:cNvGrpSpPr/>
        <p:nvPr/>
      </p:nvGrpSpPr>
      <p:grpSpPr>
        <a:xfrm>
          <a:off x="0" y="0"/>
          <a:ext cx="0" cy="0"/>
          <a:chOff x="0" y="0"/>
          <a:chExt cx="0" cy="0"/>
        </a:xfrm>
      </p:grpSpPr>
      <p:sp>
        <p:nvSpPr>
          <p:cNvPr id="418" name="Google Shape;418;p11"/>
          <p:cNvSpPr/>
          <p:nvPr/>
        </p:nvSpPr>
        <p:spPr>
          <a:xfrm>
            <a:off x="-20075" y="636775"/>
            <a:ext cx="9203950" cy="4550900"/>
          </a:xfrm>
          <a:custGeom>
            <a:avLst/>
            <a:gdLst/>
            <a:ahLst/>
            <a:cxnLst/>
            <a:rect l="l" t="t" r="r" b="b"/>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chemeClr val="accent5"/>
          </a:solidFill>
          <a:ln>
            <a:noFill/>
          </a:ln>
        </p:spPr>
      </p:sp>
      <p:sp>
        <p:nvSpPr>
          <p:cNvPr id="419" name="Google Shape;419;p11"/>
          <p:cNvSpPr/>
          <p:nvPr/>
        </p:nvSpPr>
        <p:spPr>
          <a:xfrm>
            <a:off x="-33475" y="768100"/>
            <a:ext cx="9210650" cy="4406200"/>
          </a:xfrm>
          <a:custGeom>
            <a:avLst/>
            <a:gdLst/>
            <a:ahLst/>
            <a:cxnLst/>
            <a:rect l="l" t="t" r="r" b="b"/>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20" name="Google Shape;420;p11"/>
          <p:cNvSpPr/>
          <p:nvPr/>
        </p:nvSpPr>
        <p:spPr>
          <a:xfrm rot="8100000">
            <a:off x="1847981" y="44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8100000">
            <a:off x="6038981" y="72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8100000">
            <a:off x="7181981" y="76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11"/>
          <p:cNvGrpSpPr/>
          <p:nvPr/>
        </p:nvGrpSpPr>
        <p:grpSpPr>
          <a:xfrm>
            <a:off x="-9525" y="652475"/>
            <a:ext cx="9167825" cy="595300"/>
            <a:chOff x="-9525" y="4462475"/>
            <a:chExt cx="9167825" cy="595300"/>
          </a:xfrm>
        </p:grpSpPr>
        <p:sp>
          <p:nvSpPr>
            <p:cNvPr id="424" name="Google Shape;424;p11"/>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25" name="Google Shape;425;p11"/>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6" name="Google Shape;426;p11"/>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27" name="Google Shape;427;p11"/>
          <p:cNvGrpSpPr/>
          <p:nvPr/>
        </p:nvGrpSpPr>
        <p:grpSpPr>
          <a:xfrm>
            <a:off x="-42837" y="633488"/>
            <a:ext cx="9229575" cy="642787"/>
            <a:chOff x="-42837" y="4443488"/>
            <a:chExt cx="9229575" cy="642787"/>
          </a:xfrm>
        </p:grpSpPr>
        <p:sp>
          <p:nvSpPr>
            <p:cNvPr id="428" name="Google Shape;428;p11"/>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1"/>
          <p:cNvSpPr/>
          <p:nvPr/>
        </p:nvSpPr>
        <p:spPr>
          <a:xfrm>
            <a:off x="2990700" y="77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085700" y="106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4895700" y="70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8100000">
            <a:off x="8699949" y="51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e-Project</a:t>
            </a:r>
            <a:br>
              <a:rPr lang="en" dirty="0"/>
            </a:br>
            <a:r>
              <a:rPr lang="en" dirty="0"/>
              <a:t>Cosy Airconditioner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12" name="Google Shape;499;p18">
            <a:extLst>
              <a:ext uri="{FF2B5EF4-FFF2-40B4-BE49-F238E27FC236}">
                <a16:creationId xmlns:a16="http://schemas.microsoft.com/office/drawing/2014/main" id="{57081E49-BB4D-424A-BAAE-B46AE3201FA0}"/>
              </a:ext>
            </a:extLst>
          </p:cNvPr>
          <p:cNvSpPr txBox="1">
            <a:spLocks/>
          </p:cNvSpPr>
          <p:nvPr/>
        </p:nvSpPr>
        <p:spPr>
          <a:xfrm>
            <a:off x="1073700" y="-57224"/>
            <a:ext cx="6996600" cy="715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accent1"/>
                </a:solidFill>
                <a:latin typeface="Oswald" panose="020B0604020202020204" charset="0"/>
              </a:rPr>
              <a:t>HOMEPAGE</a:t>
            </a:r>
          </a:p>
        </p:txBody>
      </p:sp>
      <p:pic>
        <p:nvPicPr>
          <p:cNvPr id="4" name="Picture 3">
            <a:extLst>
              <a:ext uri="{FF2B5EF4-FFF2-40B4-BE49-F238E27FC236}">
                <a16:creationId xmlns:a16="http://schemas.microsoft.com/office/drawing/2014/main" id="{E56D1F6C-49B1-496E-BF4E-F6690CF1834D}"/>
              </a:ext>
            </a:extLst>
          </p:cNvPr>
          <p:cNvPicPr>
            <a:picLocks noChangeAspect="1"/>
          </p:cNvPicPr>
          <p:nvPr/>
        </p:nvPicPr>
        <p:blipFill>
          <a:blip r:embed="rId3"/>
          <a:stretch>
            <a:fillRect/>
          </a:stretch>
        </p:blipFill>
        <p:spPr>
          <a:xfrm>
            <a:off x="547867" y="647148"/>
            <a:ext cx="3102947" cy="1934001"/>
          </a:xfrm>
          <a:prstGeom prst="rect">
            <a:avLst/>
          </a:prstGeom>
        </p:spPr>
      </p:pic>
      <p:pic>
        <p:nvPicPr>
          <p:cNvPr id="8" name="Picture 7">
            <a:extLst>
              <a:ext uri="{FF2B5EF4-FFF2-40B4-BE49-F238E27FC236}">
                <a16:creationId xmlns:a16="http://schemas.microsoft.com/office/drawing/2014/main" id="{9675F3AF-4384-44F5-BAAC-CB239900CCE7}"/>
              </a:ext>
            </a:extLst>
          </p:cNvPr>
          <p:cNvPicPr>
            <a:picLocks noChangeAspect="1"/>
          </p:cNvPicPr>
          <p:nvPr/>
        </p:nvPicPr>
        <p:blipFill>
          <a:blip r:embed="rId4"/>
          <a:stretch>
            <a:fillRect/>
          </a:stretch>
        </p:blipFill>
        <p:spPr>
          <a:xfrm>
            <a:off x="547866" y="2853195"/>
            <a:ext cx="3102947" cy="1934962"/>
          </a:xfrm>
          <a:prstGeom prst="rect">
            <a:avLst/>
          </a:prstGeom>
        </p:spPr>
      </p:pic>
      <p:sp>
        <p:nvSpPr>
          <p:cNvPr id="11" name="Google Shape;523;p20">
            <a:extLst>
              <a:ext uri="{FF2B5EF4-FFF2-40B4-BE49-F238E27FC236}">
                <a16:creationId xmlns:a16="http://schemas.microsoft.com/office/drawing/2014/main" id="{748A4736-69E6-46B5-BBDF-A63C1EC85FC8}"/>
              </a:ext>
            </a:extLst>
          </p:cNvPr>
          <p:cNvSpPr txBox="1">
            <a:spLocks/>
          </p:cNvSpPr>
          <p:nvPr/>
        </p:nvSpPr>
        <p:spPr>
          <a:xfrm>
            <a:off x="4572000" y="1496421"/>
            <a:ext cx="3812199" cy="215065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2400" dirty="0">
                <a:latin typeface="Source Sans Pro" panose="020B0503030403020204" pitchFamily="34" charset="0"/>
                <a:ea typeface="Source Sans Pro" panose="020B0503030403020204" pitchFamily="34" charset="0"/>
              </a:rPr>
              <a:t>We have login/register button on website’s top right corner to help customer login or register.</a:t>
            </a:r>
          </a:p>
          <a:p>
            <a:pPr algn="just">
              <a:spcBef>
                <a:spcPts val="600"/>
              </a:spcBef>
            </a:pPr>
            <a:endParaRPr lang="en-US" dirty="0"/>
          </a:p>
        </p:txBody>
      </p:sp>
    </p:spTree>
    <p:extLst>
      <p:ext uri="{BB962C8B-B14F-4D97-AF65-F5344CB8AC3E}">
        <p14:creationId xmlns:p14="http://schemas.microsoft.com/office/powerpoint/2010/main" val="3595777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12" name="Google Shape;499;p18">
            <a:extLst>
              <a:ext uri="{FF2B5EF4-FFF2-40B4-BE49-F238E27FC236}">
                <a16:creationId xmlns:a16="http://schemas.microsoft.com/office/drawing/2014/main" id="{57081E49-BB4D-424A-BAAE-B46AE3201FA0}"/>
              </a:ext>
            </a:extLst>
          </p:cNvPr>
          <p:cNvSpPr txBox="1">
            <a:spLocks/>
          </p:cNvSpPr>
          <p:nvPr/>
        </p:nvSpPr>
        <p:spPr>
          <a:xfrm>
            <a:off x="1073700" y="-57224"/>
            <a:ext cx="6996600" cy="715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accent1"/>
                </a:solidFill>
                <a:latin typeface="Oswald" panose="020B0604020202020204" charset="0"/>
              </a:rPr>
              <a:t>HOMEPAGE</a:t>
            </a:r>
          </a:p>
        </p:txBody>
      </p:sp>
      <p:pic>
        <p:nvPicPr>
          <p:cNvPr id="4" name="Picture 3">
            <a:extLst>
              <a:ext uri="{FF2B5EF4-FFF2-40B4-BE49-F238E27FC236}">
                <a16:creationId xmlns:a16="http://schemas.microsoft.com/office/drawing/2014/main" id="{4E9769A8-E541-41C0-B1AC-F7B30AF90389}"/>
              </a:ext>
            </a:extLst>
          </p:cNvPr>
          <p:cNvPicPr>
            <a:picLocks noChangeAspect="1"/>
          </p:cNvPicPr>
          <p:nvPr/>
        </p:nvPicPr>
        <p:blipFill>
          <a:blip r:embed="rId3"/>
          <a:stretch>
            <a:fillRect/>
          </a:stretch>
        </p:blipFill>
        <p:spPr>
          <a:xfrm>
            <a:off x="851743" y="658576"/>
            <a:ext cx="2701303" cy="4256396"/>
          </a:xfrm>
          <a:prstGeom prst="rect">
            <a:avLst/>
          </a:prstGeom>
        </p:spPr>
      </p:pic>
      <p:sp>
        <p:nvSpPr>
          <p:cNvPr id="10" name="Google Shape;523;p20">
            <a:extLst>
              <a:ext uri="{FF2B5EF4-FFF2-40B4-BE49-F238E27FC236}">
                <a16:creationId xmlns:a16="http://schemas.microsoft.com/office/drawing/2014/main" id="{7434D846-54FF-4F05-8549-C997D72CFCB9}"/>
              </a:ext>
            </a:extLst>
          </p:cNvPr>
          <p:cNvSpPr txBox="1">
            <a:spLocks/>
          </p:cNvSpPr>
          <p:nvPr/>
        </p:nvSpPr>
        <p:spPr>
          <a:xfrm>
            <a:off x="4427564" y="1819293"/>
            <a:ext cx="3864693" cy="193496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2400" dirty="0">
                <a:latin typeface="Source Sans Pro" panose="020B0503030403020204" pitchFamily="34" charset="0"/>
                <a:ea typeface="Source Sans Pro" panose="020B0503030403020204" pitchFamily="34" charset="0"/>
              </a:rPr>
              <a:t>We also build quick chat bubble and scroll to top button at right bottom corner.</a:t>
            </a:r>
          </a:p>
          <a:p>
            <a:pPr>
              <a:spcBef>
                <a:spcPts val="600"/>
              </a:spcBef>
            </a:pPr>
            <a:endParaRPr lang="en-US" sz="24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428027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12" name="Google Shape;499;p18">
            <a:extLst>
              <a:ext uri="{FF2B5EF4-FFF2-40B4-BE49-F238E27FC236}">
                <a16:creationId xmlns:a16="http://schemas.microsoft.com/office/drawing/2014/main" id="{57081E49-BB4D-424A-BAAE-B46AE3201FA0}"/>
              </a:ext>
            </a:extLst>
          </p:cNvPr>
          <p:cNvSpPr txBox="1">
            <a:spLocks/>
          </p:cNvSpPr>
          <p:nvPr/>
        </p:nvSpPr>
        <p:spPr>
          <a:xfrm>
            <a:off x="1073700" y="-57224"/>
            <a:ext cx="6996600" cy="715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accent1"/>
                </a:solidFill>
                <a:latin typeface="Oswald" panose="020B0604020202020204" charset="0"/>
              </a:rPr>
              <a:t>PRODUCT PAGE</a:t>
            </a:r>
          </a:p>
        </p:txBody>
      </p:sp>
      <p:pic>
        <p:nvPicPr>
          <p:cNvPr id="4" name="Picture 3">
            <a:extLst>
              <a:ext uri="{FF2B5EF4-FFF2-40B4-BE49-F238E27FC236}">
                <a16:creationId xmlns:a16="http://schemas.microsoft.com/office/drawing/2014/main" id="{E10ED208-72D2-4943-88BB-4C524A2325F4}"/>
              </a:ext>
            </a:extLst>
          </p:cNvPr>
          <p:cNvPicPr>
            <a:picLocks noChangeAspect="1"/>
          </p:cNvPicPr>
          <p:nvPr/>
        </p:nvPicPr>
        <p:blipFill>
          <a:blip r:embed="rId3"/>
          <a:stretch>
            <a:fillRect/>
          </a:stretch>
        </p:blipFill>
        <p:spPr>
          <a:xfrm>
            <a:off x="567140" y="1445383"/>
            <a:ext cx="4004860" cy="2252734"/>
          </a:xfrm>
          <a:prstGeom prst="rect">
            <a:avLst/>
          </a:prstGeom>
        </p:spPr>
      </p:pic>
      <p:sp>
        <p:nvSpPr>
          <p:cNvPr id="11" name="Google Shape;523;p20">
            <a:extLst>
              <a:ext uri="{FF2B5EF4-FFF2-40B4-BE49-F238E27FC236}">
                <a16:creationId xmlns:a16="http://schemas.microsoft.com/office/drawing/2014/main" id="{B1E93398-B474-4705-B9EF-8CC17286F6FC}"/>
              </a:ext>
            </a:extLst>
          </p:cNvPr>
          <p:cNvSpPr txBox="1">
            <a:spLocks/>
          </p:cNvSpPr>
          <p:nvPr/>
        </p:nvSpPr>
        <p:spPr>
          <a:xfrm>
            <a:off x="4960203" y="1228153"/>
            <a:ext cx="3616657" cy="318476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2400" dirty="0">
                <a:latin typeface="Source Sans Pro" panose="020B0503030403020204" pitchFamily="34" charset="0"/>
                <a:ea typeface="Source Sans Pro" panose="020B0503030403020204" pitchFamily="34" charset="0"/>
              </a:rPr>
              <a:t>We divide product page into 2 section:</a:t>
            </a:r>
          </a:p>
          <a:p>
            <a:pPr marL="342900" indent="-342900">
              <a:spcBef>
                <a:spcPts val="600"/>
              </a:spcBef>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Left: Filter </a:t>
            </a:r>
          </a:p>
          <a:p>
            <a:pPr marL="342900" indent="-342900">
              <a:spcBef>
                <a:spcPts val="600"/>
              </a:spcBef>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Right: Products</a:t>
            </a:r>
          </a:p>
          <a:p>
            <a:pPr>
              <a:spcBef>
                <a:spcPts val="600"/>
              </a:spcBef>
            </a:pPr>
            <a:endParaRPr lang="en-US" sz="2400" dirty="0">
              <a:latin typeface="Source Sans Pro" panose="020B0503030403020204" pitchFamily="34" charset="0"/>
              <a:ea typeface="Source Sans Pro" panose="020B0503030403020204" pitchFamily="34" charset="0"/>
            </a:endParaRPr>
          </a:p>
          <a:p>
            <a:pPr>
              <a:spcBef>
                <a:spcPts val="600"/>
              </a:spcBef>
            </a:pPr>
            <a:endParaRPr lang="en-US" dirty="0"/>
          </a:p>
        </p:txBody>
      </p:sp>
    </p:spTree>
    <p:extLst>
      <p:ext uri="{BB962C8B-B14F-4D97-AF65-F5344CB8AC3E}">
        <p14:creationId xmlns:p14="http://schemas.microsoft.com/office/powerpoint/2010/main" val="1806276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12" name="Google Shape;499;p18">
            <a:extLst>
              <a:ext uri="{FF2B5EF4-FFF2-40B4-BE49-F238E27FC236}">
                <a16:creationId xmlns:a16="http://schemas.microsoft.com/office/drawing/2014/main" id="{57081E49-BB4D-424A-BAAE-B46AE3201FA0}"/>
              </a:ext>
            </a:extLst>
          </p:cNvPr>
          <p:cNvSpPr txBox="1">
            <a:spLocks/>
          </p:cNvSpPr>
          <p:nvPr/>
        </p:nvSpPr>
        <p:spPr>
          <a:xfrm>
            <a:off x="1073700" y="-57224"/>
            <a:ext cx="6996600" cy="715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accent1"/>
                </a:solidFill>
                <a:latin typeface="Oswald" panose="020B0604020202020204" charset="0"/>
              </a:rPr>
              <a:t>INDIVIDUAL PRODUCT PAGE</a:t>
            </a:r>
          </a:p>
        </p:txBody>
      </p:sp>
      <p:pic>
        <p:nvPicPr>
          <p:cNvPr id="3" name="Picture 2">
            <a:extLst>
              <a:ext uri="{FF2B5EF4-FFF2-40B4-BE49-F238E27FC236}">
                <a16:creationId xmlns:a16="http://schemas.microsoft.com/office/drawing/2014/main" id="{230A5DBE-C0AF-4028-B02C-950782A1E456}"/>
              </a:ext>
            </a:extLst>
          </p:cNvPr>
          <p:cNvPicPr>
            <a:picLocks noChangeAspect="1"/>
          </p:cNvPicPr>
          <p:nvPr/>
        </p:nvPicPr>
        <p:blipFill>
          <a:blip r:embed="rId3"/>
          <a:stretch>
            <a:fillRect/>
          </a:stretch>
        </p:blipFill>
        <p:spPr>
          <a:xfrm>
            <a:off x="1073700" y="958826"/>
            <a:ext cx="3234519" cy="1819417"/>
          </a:xfrm>
          <a:prstGeom prst="rect">
            <a:avLst/>
          </a:prstGeom>
        </p:spPr>
      </p:pic>
      <p:pic>
        <p:nvPicPr>
          <p:cNvPr id="6" name="Picture 5">
            <a:extLst>
              <a:ext uri="{FF2B5EF4-FFF2-40B4-BE49-F238E27FC236}">
                <a16:creationId xmlns:a16="http://schemas.microsoft.com/office/drawing/2014/main" id="{EBAB89E5-A79E-4F15-A7F4-2AD9F8CE70F1}"/>
              </a:ext>
            </a:extLst>
          </p:cNvPr>
          <p:cNvPicPr>
            <a:picLocks noChangeAspect="1"/>
          </p:cNvPicPr>
          <p:nvPr/>
        </p:nvPicPr>
        <p:blipFill>
          <a:blip r:embed="rId4"/>
          <a:stretch>
            <a:fillRect/>
          </a:stretch>
        </p:blipFill>
        <p:spPr>
          <a:xfrm>
            <a:off x="4835780" y="958826"/>
            <a:ext cx="3234519" cy="1819417"/>
          </a:xfrm>
          <a:prstGeom prst="rect">
            <a:avLst/>
          </a:prstGeom>
        </p:spPr>
      </p:pic>
      <p:pic>
        <p:nvPicPr>
          <p:cNvPr id="8" name="Picture 7">
            <a:extLst>
              <a:ext uri="{FF2B5EF4-FFF2-40B4-BE49-F238E27FC236}">
                <a16:creationId xmlns:a16="http://schemas.microsoft.com/office/drawing/2014/main" id="{E9C33111-33B7-4FA2-9CF6-CC335E04CB97}"/>
              </a:ext>
            </a:extLst>
          </p:cNvPr>
          <p:cNvPicPr>
            <a:picLocks noChangeAspect="1"/>
          </p:cNvPicPr>
          <p:nvPr/>
        </p:nvPicPr>
        <p:blipFill>
          <a:blip r:embed="rId5"/>
          <a:stretch>
            <a:fillRect/>
          </a:stretch>
        </p:blipFill>
        <p:spPr>
          <a:xfrm>
            <a:off x="1073700" y="3078493"/>
            <a:ext cx="3234519" cy="1819417"/>
          </a:xfrm>
          <a:prstGeom prst="rect">
            <a:avLst/>
          </a:prstGeom>
        </p:spPr>
      </p:pic>
      <p:sp>
        <p:nvSpPr>
          <p:cNvPr id="13" name="Google Shape;523;p20">
            <a:extLst>
              <a:ext uri="{FF2B5EF4-FFF2-40B4-BE49-F238E27FC236}">
                <a16:creationId xmlns:a16="http://schemas.microsoft.com/office/drawing/2014/main" id="{C17166FF-8E16-4C46-8BA6-F62FD90A036B}"/>
              </a:ext>
            </a:extLst>
          </p:cNvPr>
          <p:cNvSpPr txBox="1">
            <a:spLocks/>
          </p:cNvSpPr>
          <p:nvPr/>
        </p:nvSpPr>
        <p:spPr>
          <a:xfrm>
            <a:off x="4835779" y="2887423"/>
            <a:ext cx="3234519" cy="20104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2400" dirty="0">
                <a:latin typeface="Source Sans Pro" panose="020B0503030403020204" pitchFamily="34" charset="0"/>
                <a:ea typeface="Source Sans Pro" panose="020B0503030403020204" pitchFamily="34" charset="0"/>
              </a:rPr>
              <a:t>Display information to help customer know more about product and they can compare it with others.</a:t>
            </a:r>
          </a:p>
          <a:p>
            <a:pPr>
              <a:spcBef>
                <a:spcPts val="600"/>
              </a:spcBef>
            </a:pPr>
            <a:endParaRPr lang="en-US" sz="2400" dirty="0">
              <a:latin typeface="Source Sans Pro" panose="020B0503030403020204" pitchFamily="34" charset="0"/>
              <a:ea typeface="Source Sans Pro" panose="020B0503030403020204" pitchFamily="34" charset="0"/>
            </a:endParaRPr>
          </a:p>
          <a:p>
            <a:pPr>
              <a:spcBef>
                <a:spcPts val="600"/>
              </a:spcBef>
            </a:pPr>
            <a:endParaRPr lang="en-US" dirty="0"/>
          </a:p>
        </p:txBody>
      </p:sp>
    </p:spTree>
    <p:extLst>
      <p:ext uri="{BB962C8B-B14F-4D97-AF65-F5344CB8AC3E}">
        <p14:creationId xmlns:p14="http://schemas.microsoft.com/office/powerpoint/2010/main" val="2340776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12" name="Google Shape;499;p18">
            <a:extLst>
              <a:ext uri="{FF2B5EF4-FFF2-40B4-BE49-F238E27FC236}">
                <a16:creationId xmlns:a16="http://schemas.microsoft.com/office/drawing/2014/main" id="{57081E49-BB4D-424A-BAAE-B46AE3201FA0}"/>
              </a:ext>
            </a:extLst>
          </p:cNvPr>
          <p:cNvSpPr txBox="1">
            <a:spLocks/>
          </p:cNvSpPr>
          <p:nvPr/>
        </p:nvSpPr>
        <p:spPr>
          <a:xfrm>
            <a:off x="1073700" y="-57224"/>
            <a:ext cx="6996600" cy="715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accent1"/>
                </a:solidFill>
                <a:latin typeface="Oswald" panose="020B0604020202020204" charset="0"/>
              </a:rPr>
              <a:t>SUPPORT PAGE</a:t>
            </a:r>
          </a:p>
        </p:txBody>
      </p:sp>
      <p:pic>
        <p:nvPicPr>
          <p:cNvPr id="4" name="Picture 3">
            <a:extLst>
              <a:ext uri="{FF2B5EF4-FFF2-40B4-BE49-F238E27FC236}">
                <a16:creationId xmlns:a16="http://schemas.microsoft.com/office/drawing/2014/main" id="{B55D6E5E-9C61-4641-A254-54D6B6C3A215}"/>
              </a:ext>
            </a:extLst>
          </p:cNvPr>
          <p:cNvPicPr>
            <a:picLocks noChangeAspect="1"/>
          </p:cNvPicPr>
          <p:nvPr/>
        </p:nvPicPr>
        <p:blipFill>
          <a:blip r:embed="rId3"/>
          <a:stretch>
            <a:fillRect/>
          </a:stretch>
        </p:blipFill>
        <p:spPr>
          <a:xfrm>
            <a:off x="928048" y="1201003"/>
            <a:ext cx="2755958" cy="1543050"/>
          </a:xfrm>
          <a:prstGeom prst="rect">
            <a:avLst/>
          </a:prstGeom>
        </p:spPr>
      </p:pic>
      <p:pic>
        <p:nvPicPr>
          <p:cNvPr id="6" name="Picture 5">
            <a:extLst>
              <a:ext uri="{FF2B5EF4-FFF2-40B4-BE49-F238E27FC236}">
                <a16:creationId xmlns:a16="http://schemas.microsoft.com/office/drawing/2014/main" id="{B5736045-B050-4E98-87D7-B54934FA8D90}"/>
              </a:ext>
            </a:extLst>
          </p:cNvPr>
          <p:cNvPicPr>
            <a:picLocks noChangeAspect="1"/>
          </p:cNvPicPr>
          <p:nvPr/>
        </p:nvPicPr>
        <p:blipFill>
          <a:blip r:embed="rId4"/>
          <a:stretch>
            <a:fillRect/>
          </a:stretch>
        </p:blipFill>
        <p:spPr>
          <a:xfrm>
            <a:off x="928048" y="3359233"/>
            <a:ext cx="2743199" cy="1543050"/>
          </a:xfrm>
          <a:prstGeom prst="rect">
            <a:avLst/>
          </a:prstGeom>
        </p:spPr>
      </p:pic>
      <p:sp>
        <p:nvSpPr>
          <p:cNvPr id="8" name="Google Shape;523;p20">
            <a:extLst>
              <a:ext uri="{FF2B5EF4-FFF2-40B4-BE49-F238E27FC236}">
                <a16:creationId xmlns:a16="http://schemas.microsoft.com/office/drawing/2014/main" id="{CA88A0A5-E19E-4CF8-A68A-D6E525241B79}"/>
              </a:ext>
            </a:extLst>
          </p:cNvPr>
          <p:cNvSpPr txBox="1">
            <a:spLocks/>
          </p:cNvSpPr>
          <p:nvPr/>
        </p:nvSpPr>
        <p:spPr>
          <a:xfrm>
            <a:off x="4835779" y="1201003"/>
            <a:ext cx="3598537" cy="36969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600"/>
              </a:spcBef>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Warranty page:</a:t>
            </a:r>
          </a:p>
          <a:p>
            <a:pPr>
              <a:spcBef>
                <a:spcPts val="600"/>
              </a:spcBef>
            </a:pPr>
            <a:r>
              <a:rPr lang="en-US" sz="2400" dirty="0">
                <a:latin typeface="Source Sans Pro" panose="020B0503030403020204" pitchFamily="34" charset="0"/>
                <a:ea typeface="Source Sans Pro" panose="020B0503030403020204" pitchFamily="34" charset="0"/>
              </a:rPr>
              <a:t>      Our term &amp; conditions.</a:t>
            </a:r>
          </a:p>
          <a:p>
            <a:pPr marL="342900" indent="-342900">
              <a:spcBef>
                <a:spcPts val="600"/>
              </a:spcBef>
              <a:buFont typeface="Arial" panose="020B0604020202020204" pitchFamily="34" charset="0"/>
              <a:buChar char="•"/>
            </a:pPr>
            <a:endParaRPr lang="en-US" sz="2400" dirty="0">
              <a:latin typeface="Source Sans Pro" panose="020B0503030403020204" pitchFamily="34" charset="0"/>
              <a:ea typeface="Source Sans Pro" panose="020B0503030403020204" pitchFamily="34" charset="0"/>
            </a:endParaRPr>
          </a:p>
          <a:p>
            <a:pPr marL="342900" indent="-342900">
              <a:spcBef>
                <a:spcPts val="600"/>
              </a:spcBef>
              <a:buFont typeface="Arial" panose="020B0604020202020204" pitchFamily="34" charset="0"/>
              <a:buChar char="•"/>
            </a:pPr>
            <a:endParaRPr lang="en-US" sz="2400" dirty="0">
              <a:latin typeface="Source Sans Pro" panose="020B0503030403020204" pitchFamily="34" charset="0"/>
              <a:ea typeface="Source Sans Pro" panose="020B0503030403020204" pitchFamily="34" charset="0"/>
            </a:endParaRPr>
          </a:p>
          <a:p>
            <a:pPr marL="342900" indent="-342900">
              <a:spcBef>
                <a:spcPts val="600"/>
              </a:spcBef>
              <a:buFont typeface="Arial" panose="020B0604020202020204" pitchFamily="34" charset="0"/>
              <a:buChar char="•"/>
            </a:pPr>
            <a:endParaRPr lang="en-US" sz="2400" dirty="0">
              <a:latin typeface="Source Sans Pro" panose="020B0503030403020204" pitchFamily="34" charset="0"/>
              <a:ea typeface="Source Sans Pro" panose="020B0503030403020204" pitchFamily="34" charset="0"/>
            </a:endParaRPr>
          </a:p>
          <a:p>
            <a:pPr marL="342900" indent="-342900">
              <a:spcBef>
                <a:spcPts val="600"/>
              </a:spcBef>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Service Request:</a:t>
            </a:r>
          </a:p>
          <a:p>
            <a:pPr>
              <a:spcBef>
                <a:spcPts val="600"/>
              </a:spcBef>
            </a:pPr>
            <a:r>
              <a:rPr lang="en-US" sz="2400" dirty="0">
                <a:latin typeface="Source Sans Pro" panose="020B0503030403020204" pitchFamily="34" charset="0"/>
                <a:ea typeface="Source Sans Pro" panose="020B0503030403020204" pitchFamily="34" charset="0"/>
              </a:rPr>
              <a:t>      For customer to call </a:t>
            </a:r>
          </a:p>
          <a:p>
            <a:pPr>
              <a:spcBef>
                <a:spcPts val="600"/>
              </a:spcBef>
            </a:pPr>
            <a:r>
              <a:rPr lang="en-US" sz="2400" dirty="0">
                <a:latin typeface="Source Sans Pro" panose="020B0503030403020204" pitchFamily="34" charset="0"/>
                <a:ea typeface="Source Sans Pro" panose="020B0503030403020204" pitchFamily="34" charset="0"/>
              </a:rPr>
              <a:t>      help.</a:t>
            </a:r>
          </a:p>
          <a:p>
            <a:pPr marL="342900" indent="-342900">
              <a:spcBef>
                <a:spcPts val="600"/>
              </a:spcBef>
              <a:buFont typeface="Arial" panose="020B0604020202020204" pitchFamily="34" charset="0"/>
              <a:buChar char="•"/>
            </a:pPr>
            <a:endParaRPr lang="en-US" sz="2400" dirty="0">
              <a:latin typeface="Source Sans Pro" panose="020B0503030403020204" pitchFamily="34" charset="0"/>
              <a:ea typeface="Source Sans Pro" panose="020B0503030403020204" pitchFamily="34" charset="0"/>
            </a:endParaRPr>
          </a:p>
          <a:p>
            <a:pPr>
              <a:spcBef>
                <a:spcPts val="600"/>
              </a:spcBef>
            </a:pPr>
            <a:endParaRPr lang="en-US" dirty="0"/>
          </a:p>
        </p:txBody>
      </p:sp>
    </p:spTree>
    <p:extLst>
      <p:ext uri="{BB962C8B-B14F-4D97-AF65-F5344CB8AC3E}">
        <p14:creationId xmlns:p14="http://schemas.microsoft.com/office/powerpoint/2010/main" val="192022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12" name="Google Shape;499;p18">
            <a:extLst>
              <a:ext uri="{FF2B5EF4-FFF2-40B4-BE49-F238E27FC236}">
                <a16:creationId xmlns:a16="http://schemas.microsoft.com/office/drawing/2014/main" id="{57081E49-BB4D-424A-BAAE-B46AE3201FA0}"/>
              </a:ext>
            </a:extLst>
          </p:cNvPr>
          <p:cNvSpPr txBox="1">
            <a:spLocks/>
          </p:cNvSpPr>
          <p:nvPr/>
        </p:nvSpPr>
        <p:spPr>
          <a:xfrm>
            <a:off x="1073700" y="-57224"/>
            <a:ext cx="6996600" cy="715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accent1"/>
                </a:solidFill>
                <a:latin typeface="Oswald" panose="020B0604020202020204" charset="0"/>
              </a:rPr>
              <a:t>SUPPORT PAGE</a:t>
            </a:r>
          </a:p>
        </p:txBody>
      </p:sp>
      <p:pic>
        <p:nvPicPr>
          <p:cNvPr id="5" name="Picture 4">
            <a:extLst>
              <a:ext uri="{FF2B5EF4-FFF2-40B4-BE49-F238E27FC236}">
                <a16:creationId xmlns:a16="http://schemas.microsoft.com/office/drawing/2014/main" id="{DC97563E-8728-4440-A634-2BCC9D003114}"/>
              </a:ext>
            </a:extLst>
          </p:cNvPr>
          <p:cNvPicPr>
            <a:picLocks noChangeAspect="1"/>
          </p:cNvPicPr>
          <p:nvPr/>
        </p:nvPicPr>
        <p:blipFill>
          <a:blip r:embed="rId3"/>
          <a:stretch>
            <a:fillRect/>
          </a:stretch>
        </p:blipFill>
        <p:spPr>
          <a:xfrm>
            <a:off x="937222" y="1201003"/>
            <a:ext cx="2743199" cy="1543050"/>
          </a:xfrm>
          <a:prstGeom prst="rect">
            <a:avLst/>
          </a:prstGeom>
        </p:spPr>
      </p:pic>
      <p:pic>
        <p:nvPicPr>
          <p:cNvPr id="6" name="Picture 5">
            <a:extLst>
              <a:ext uri="{FF2B5EF4-FFF2-40B4-BE49-F238E27FC236}">
                <a16:creationId xmlns:a16="http://schemas.microsoft.com/office/drawing/2014/main" id="{49F0DB0A-392B-408F-89E5-CDACFC319566}"/>
              </a:ext>
            </a:extLst>
          </p:cNvPr>
          <p:cNvPicPr>
            <a:picLocks noChangeAspect="1"/>
          </p:cNvPicPr>
          <p:nvPr/>
        </p:nvPicPr>
        <p:blipFill>
          <a:blip r:embed="rId4"/>
          <a:stretch>
            <a:fillRect/>
          </a:stretch>
        </p:blipFill>
        <p:spPr>
          <a:xfrm>
            <a:off x="937222" y="3354861"/>
            <a:ext cx="2743199" cy="1543049"/>
          </a:xfrm>
          <a:prstGeom prst="rect">
            <a:avLst/>
          </a:prstGeom>
        </p:spPr>
      </p:pic>
      <p:sp>
        <p:nvSpPr>
          <p:cNvPr id="8" name="Google Shape;523;p20">
            <a:extLst>
              <a:ext uri="{FF2B5EF4-FFF2-40B4-BE49-F238E27FC236}">
                <a16:creationId xmlns:a16="http://schemas.microsoft.com/office/drawing/2014/main" id="{C902A20D-80A1-4957-9BEB-22E2C0335436}"/>
              </a:ext>
            </a:extLst>
          </p:cNvPr>
          <p:cNvSpPr txBox="1">
            <a:spLocks/>
          </p:cNvSpPr>
          <p:nvPr/>
        </p:nvSpPr>
        <p:spPr>
          <a:xfrm>
            <a:off x="4835779" y="1201003"/>
            <a:ext cx="3598537" cy="36969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600"/>
              </a:spcBef>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FAQ:</a:t>
            </a:r>
          </a:p>
          <a:p>
            <a:pPr>
              <a:spcBef>
                <a:spcPts val="600"/>
              </a:spcBef>
            </a:pPr>
            <a:r>
              <a:rPr lang="en-US" sz="2400" dirty="0">
                <a:latin typeface="Source Sans Pro" panose="020B0503030403020204" pitchFamily="34" charset="0"/>
                <a:ea typeface="Source Sans Pro" panose="020B0503030403020204" pitchFamily="34" charset="0"/>
              </a:rPr>
              <a:t>      Answer customer’s </a:t>
            </a:r>
          </a:p>
          <a:p>
            <a:pPr>
              <a:spcBef>
                <a:spcPts val="600"/>
              </a:spcBef>
            </a:pPr>
            <a:r>
              <a:rPr lang="en-US" sz="2400" dirty="0">
                <a:latin typeface="Source Sans Pro" panose="020B0503030403020204" pitchFamily="34" charset="0"/>
                <a:ea typeface="Source Sans Pro" panose="020B0503030403020204" pitchFamily="34" charset="0"/>
              </a:rPr>
              <a:t>      question.</a:t>
            </a:r>
          </a:p>
          <a:p>
            <a:pPr marL="342900" indent="-342900">
              <a:spcBef>
                <a:spcPts val="600"/>
              </a:spcBef>
              <a:buFont typeface="Arial" panose="020B0604020202020204" pitchFamily="34" charset="0"/>
              <a:buChar char="•"/>
            </a:pPr>
            <a:endParaRPr lang="en-US" sz="2400" dirty="0">
              <a:latin typeface="Source Sans Pro" panose="020B0503030403020204" pitchFamily="34" charset="0"/>
              <a:ea typeface="Source Sans Pro" panose="020B0503030403020204" pitchFamily="34" charset="0"/>
            </a:endParaRPr>
          </a:p>
          <a:p>
            <a:pPr marL="342900" indent="-342900">
              <a:spcBef>
                <a:spcPts val="600"/>
              </a:spcBef>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Experience:</a:t>
            </a:r>
          </a:p>
          <a:p>
            <a:pPr>
              <a:spcBef>
                <a:spcPts val="600"/>
              </a:spcBef>
            </a:pPr>
            <a:r>
              <a:rPr lang="en-US" sz="2400" dirty="0">
                <a:latin typeface="Source Sans Pro" panose="020B0503030403020204" pitchFamily="34" charset="0"/>
                <a:ea typeface="Source Sans Pro" panose="020B0503030403020204" pitchFamily="34" charset="0"/>
              </a:rPr>
              <a:t>      Tips &amp; experiments.</a:t>
            </a:r>
          </a:p>
          <a:p>
            <a:pPr marL="342900" indent="-342900">
              <a:spcBef>
                <a:spcPts val="600"/>
              </a:spcBef>
              <a:buFont typeface="Arial" panose="020B0604020202020204" pitchFamily="34" charset="0"/>
              <a:buChar char="•"/>
            </a:pPr>
            <a:endParaRPr lang="en-US" sz="2400" dirty="0">
              <a:latin typeface="Source Sans Pro" panose="020B0503030403020204" pitchFamily="34" charset="0"/>
              <a:ea typeface="Source Sans Pro" panose="020B0503030403020204" pitchFamily="34" charset="0"/>
            </a:endParaRPr>
          </a:p>
          <a:p>
            <a:pPr>
              <a:spcBef>
                <a:spcPts val="600"/>
              </a:spcBef>
            </a:pPr>
            <a:endParaRPr lang="en-US" dirty="0"/>
          </a:p>
        </p:txBody>
      </p:sp>
    </p:spTree>
    <p:extLst>
      <p:ext uri="{BB962C8B-B14F-4D97-AF65-F5344CB8AC3E}">
        <p14:creationId xmlns:p14="http://schemas.microsoft.com/office/powerpoint/2010/main" val="3454351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12" name="Google Shape;499;p18">
            <a:extLst>
              <a:ext uri="{FF2B5EF4-FFF2-40B4-BE49-F238E27FC236}">
                <a16:creationId xmlns:a16="http://schemas.microsoft.com/office/drawing/2014/main" id="{57081E49-BB4D-424A-BAAE-B46AE3201FA0}"/>
              </a:ext>
            </a:extLst>
          </p:cNvPr>
          <p:cNvSpPr txBox="1">
            <a:spLocks/>
          </p:cNvSpPr>
          <p:nvPr/>
        </p:nvSpPr>
        <p:spPr>
          <a:xfrm>
            <a:off x="1073700" y="-57224"/>
            <a:ext cx="6996600" cy="715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accent1"/>
                </a:solidFill>
                <a:latin typeface="Oswald" panose="020B0604020202020204" charset="0"/>
              </a:rPr>
              <a:t>SHOWROOM &amp; CONTACT US PAGE</a:t>
            </a:r>
          </a:p>
        </p:txBody>
      </p:sp>
      <p:pic>
        <p:nvPicPr>
          <p:cNvPr id="13" name="Picture 12">
            <a:extLst>
              <a:ext uri="{FF2B5EF4-FFF2-40B4-BE49-F238E27FC236}">
                <a16:creationId xmlns:a16="http://schemas.microsoft.com/office/drawing/2014/main" id="{2F0A4912-357E-459B-BF41-65563C68E304}"/>
              </a:ext>
            </a:extLst>
          </p:cNvPr>
          <p:cNvPicPr>
            <a:picLocks noChangeAspect="1"/>
          </p:cNvPicPr>
          <p:nvPr/>
        </p:nvPicPr>
        <p:blipFill>
          <a:blip r:embed="rId3"/>
          <a:stretch>
            <a:fillRect/>
          </a:stretch>
        </p:blipFill>
        <p:spPr>
          <a:xfrm>
            <a:off x="900753" y="3201653"/>
            <a:ext cx="2743199" cy="1543050"/>
          </a:xfrm>
          <a:prstGeom prst="rect">
            <a:avLst/>
          </a:prstGeom>
        </p:spPr>
      </p:pic>
      <p:pic>
        <p:nvPicPr>
          <p:cNvPr id="14" name="Picture 13">
            <a:extLst>
              <a:ext uri="{FF2B5EF4-FFF2-40B4-BE49-F238E27FC236}">
                <a16:creationId xmlns:a16="http://schemas.microsoft.com/office/drawing/2014/main" id="{2BDF66EB-F052-4202-9A99-3FB07E7EBB7F}"/>
              </a:ext>
            </a:extLst>
          </p:cNvPr>
          <p:cNvPicPr>
            <a:picLocks noChangeAspect="1"/>
          </p:cNvPicPr>
          <p:nvPr/>
        </p:nvPicPr>
        <p:blipFill>
          <a:blip r:embed="rId4"/>
          <a:stretch>
            <a:fillRect/>
          </a:stretch>
        </p:blipFill>
        <p:spPr>
          <a:xfrm>
            <a:off x="900754" y="1201003"/>
            <a:ext cx="2743199" cy="1543050"/>
          </a:xfrm>
          <a:prstGeom prst="rect">
            <a:avLst/>
          </a:prstGeom>
        </p:spPr>
      </p:pic>
      <p:sp>
        <p:nvSpPr>
          <p:cNvPr id="15" name="Google Shape;523;p20">
            <a:extLst>
              <a:ext uri="{FF2B5EF4-FFF2-40B4-BE49-F238E27FC236}">
                <a16:creationId xmlns:a16="http://schemas.microsoft.com/office/drawing/2014/main" id="{10802EB2-6CBD-4946-A9E5-FD8E8713C10A}"/>
              </a:ext>
            </a:extLst>
          </p:cNvPr>
          <p:cNvSpPr txBox="1">
            <a:spLocks/>
          </p:cNvSpPr>
          <p:nvPr/>
        </p:nvSpPr>
        <p:spPr>
          <a:xfrm>
            <a:off x="4835779" y="1201003"/>
            <a:ext cx="3598537" cy="36969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600"/>
              </a:spcBef>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Showroom:</a:t>
            </a:r>
          </a:p>
          <a:p>
            <a:pPr>
              <a:spcBef>
                <a:spcPts val="600"/>
              </a:spcBef>
            </a:pPr>
            <a:r>
              <a:rPr lang="en-US" sz="2400" dirty="0">
                <a:latin typeface="Source Sans Pro" panose="020B0503030403020204" pitchFamily="34" charset="0"/>
                <a:ea typeface="Source Sans Pro" panose="020B0503030403020204" pitchFamily="34" charset="0"/>
              </a:rPr>
              <a:t>      Our retailer location.</a:t>
            </a:r>
          </a:p>
          <a:p>
            <a:pPr marL="342900" indent="-342900">
              <a:spcBef>
                <a:spcPts val="600"/>
              </a:spcBef>
              <a:buFont typeface="Arial" panose="020B0604020202020204" pitchFamily="34" charset="0"/>
              <a:buChar char="•"/>
            </a:pPr>
            <a:endParaRPr lang="en-US" sz="2400" dirty="0">
              <a:latin typeface="Source Sans Pro" panose="020B0503030403020204" pitchFamily="34" charset="0"/>
              <a:ea typeface="Source Sans Pro" panose="020B0503030403020204" pitchFamily="34" charset="0"/>
            </a:endParaRPr>
          </a:p>
          <a:p>
            <a:pPr marL="342900" indent="-342900">
              <a:spcBef>
                <a:spcPts val="600"/>
              </a:spcBef>
              <a:buFont typeface="Arial" panose="020B0604020202020204" pitchFamily="34" charset="0"/>
              <a:buChar char="•"/>
            </a:pPr>
            <a:endParaRPr lang="en-US" sz="2400" dirty="0">
              <a:latin typeface="Source Sans Pro" panose="020B0503030403020204" pitchFamily="34" charset="0"/>
              <a:ea typeface="Source Sans Pro" panose="020B0503030403020204" pitchFamily="34" charset="0"/>
            </a:endParaRPr>
          </a:p>
          <a:p>
            <a:pPr marL="342900" indent="-342900">
              <a:spcBef>
                <a:spcPts val="600"/>
              </a:spcBef>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Contact:</a:t>
            </a:r>
          </a:p>
          <a:p>
            <a:pPr>
              <a:spcBef>
                <a:spcPts val="600"/>
              </a:spcBef>
            </a:pPr>
            <a:r>
              <a:rPr lang="en-US" sz="2400" dirty="0">
                <a:latin typeface="Source Sans Pro" panose="020B0503030403020204" pitchFamily="34" charset="0"/>
                <a:ea typeface="Source Sans Pro" panose="020B0503030403020204" pitchFamily="34" charset="0"/>
              </a:rPr>
              <a:t>      Company address and </a:t>
            </a:r>
          </a:p>
          <a:p>
            <a:pPr>
              <a:spcBef>
                <a:spcPts val="600"/>
              </a:spcBef>
            </a:pPr>
            <a:r>
              <a:rPr lang="en-US" sz="2400" dirty="0">
                <a:latin typeface="Source Sans Pro" panose="020B0503030403020204" pitchFamily="34" charset="0"/>
                <a:ea typeface="Source Sans Pro" panose="020B0503030403020204" pitchFamily="34" charset="0"/>
              </a:rPr>
              <a:t>      contact </a:t>
            </a:r>
            <a:r>
              <a:rPr lang="en-US" sz="2400" dirty="0" err="1">
                <a:latin typeface="Source Sans Pro" panose="020B0503030403020204" pitchFamily="34" charset="0"/>
                <a:ea typeface="Source Sans Pro" panose="020B0503030403020204" pitchFamily="34" charset="0"/>
              </a:rPr>
              <a:t>fomr</a:t>
            </a:r>
            <a:r>
              <a:rPr lang="en-US" sz="2400" dirty="0">
                <a:latin typeface="Source Sans Pro" panose="020B0503030403020204" pitchFamily="34" charset="0"/>
                <a:ea typeface="Source Sans Pro" panose="020B0503030403020204" pitchFamily="34" charset="0"/>
              </a:rPr>
              <a:t>.</a:t>
            </a:r>
          </a:p>
          <a:p>
            <a:pPr marL="342900" indent="-342900">
              <a:spcBef>
                <a:spcPts val="600"/>
              </a:spcBef>
              <a:buFont typeface="Arial" panose="020B0604020202020204" pitchFamily="34" charset="0"/>
              <a:buChar char="•"/>
            </a:pPr>
            <a:endParaRPr lang="en-US" sz="2400" dirty="0">
              <a:latin typeface="Source Sans Pro" panose="020B0503030403020204" pitchFamily="34" charset="0"/>
              <a:ea typeface="Source Sans Pro" panose="020B0503030403020204" pitchFamily="34" charset="0"/>
            </a:endParaRPr>
          </a:p>
          <a:p>
            <a:pPr>
              <a:spcBef>
                <a:spcPts val="600"/>
              </a:spcBef>
            </a:pPr>
            <a:endParaRPr lang="en-US" dirty="0"/>
          </a:p>
        </p:txBody>
      </p:sp>
    </p:spTree>
    <p:extLst>
      <p:ext uri="{BB962C8B-B14F-4D97-AF65-F5344CB8AC3E}">
        <p14:creationId xmlns:p14="http://schemas.microsoft.com/office/powerpoint/2010/main" val="409152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12" name="Google Shape;499;p18">
            <a:extLst>
              <a:ext uri="{FF2B5EF4-FFF2-40B4-BE49-F238E27FC236}">
                <a16:creationId xmlns:a16="http://schemas.microsoft.com/office/drawing/2014/main" id="{57081E49-BB4D-424A-BAAE-B46AE3201FA0}"/>
              </a:ext>
            </a:extLst>
          </p:cNvPr>
          <p:cNvSpPr txBox="1">
            <a:spLocks/>
          </p:cNvSpPr>
          <p:nvPr/>
        </p:nvSpPr>
        <p:spPr>
          <a:xfrm>
            <a:off x="1073700" y="-57224"/>
            <a:ext cx="6996600" cy="715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accent1"/>
                </a:solidFill>
                <a:latin typeface="Oswald" panose="020B0604020202020204" charset="0"/>
              </a:rPr>
              <a:t>ABOUT US PAGE</a:t>
            </a:r>
          </a:p>
        </p:txBody>
      </p:sp>
      <p:pic>
        <p:nvPicPr>
          <p:cNvPr id="3" name="Picture 2">
            <a:extLst>
              <a:ext uri="{FF2B5EF4-FFF2-40B4-BE49-F238E27FC236}">
                <a16:creationId xmlns:a16="http://schemas.microsoft.com/office/drawing/2014/main" id="{E2E26F97-F457-4B5A-82A6-32D388B12C0A}"/>
              </a:ext>
            </a:extLst>
          </p:cNvPr>
          <p:cNvPicPr>
            <a:picLocks noChangeAspect="1"/>
          </p:cNvPicPr>
          <p:nvPr/>
        </p:nvPicPr>
        <p:blipFill>
          <a:blip r:embed="rId3"/>
          <a:stretch>
            <a:fillRect/>
          </a:stretch>
        </p:blipFill>
        <p:spPr>
          <a:xfrm>
            <a:off x="900752" y="1202432"/>
            <a:ext cx="2743199" cy="1541621"/>
          </a:xfrm>
          <a:prstGeom prst="rect">
            <a:avLst/>
          </a:prstGeom>
        </p:spPr>
      </p:pic>
      <p:pic>
        <p:nvPicPr>
          <p:cNvPr id="4" name="Picture 3">
            <a:extLst>
              <a:ext uri="{FF2B5EF4-FFF2-40B4-BE49-F238E27FC236}">
                <a16:creationId xmlns:a16="http://schemas.microsoft.com/office/drawing/2014/main" id="{5860BB0C-82BE-4F55-96C3-742F7AF44F43}"/>
              </a:ext>
            </a:extLst>
          </p:cNvPr>
          <p:cNvPicPr>
            <a:picLocks noChangeAspect="1"/>
          </p:cNvPicPr>
          <p:nvPr/>
        </p:nvPicPr>
        <p:blipFill>
          <a:blip r:embed="rId4"/>
          <a:stretch>
            <a:fillRect/>
          </a:stretch>
        </p:blipFill>
        <p:spPr>
          <a:xfrm>
            <a:off x="900752" y="3203082"/>
            <a:ext cx="2743199" cy="1541621"/>
          </a:xfrm>
          <a:prstGeom prst="rect">
            <a:avLst/>
          </a:prstGeom>
        </p:spPr>
      </p:pic>
      <p:sp>
        <p:nvSpPr>
          <p:cNvPr id="5" name="Google Shape;523;p20">
            <a:extLst>
              <a:ext uri="{FF2B5EF4-FFF2-40B4-BE49-F238E27FC236}">
                <a16:creationId xmlns:a16="http://schemas.microsoft.com/office/drawing/2014/main" id="{7775452D-69CB-496C-98A9-FF6AA4CBD779}"/>
              </a:ext>
            </a:extLst>
          </p:cNvPr>
          <p:cNvSpPr txBox="1">
            <a:spLocks/>
          </p:cNvSpPr>
          <p:nvPr/>
        </p:nvSpPr>
        <p:spPr>
          <a:xfrm>
            <a:off x="4835779" y="1201003"/>
            <a:ext cx="3598537" cy="36969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2400" dirty="0">
                <a:latin typeface="Source Sans Pro" panose="020B0503030403020204" pitchFamily="34" charset="0"/>
                <a:ea typeface="Source Sans Pro" panose="020B0503030403020204" pitchFamily="34" charset="0"/>
              </a:rPr>
              <a:t>About our team.</a:t>
            </a:r>
          </a:p>
          <a:p>
            <a:pPr>
              <a:spcBef>
                <a:spcPts val="600"/>
              </a:spcBef>
            </a:pPr>
            <a:endParaRPr lang="en-US" sz="2400" dirty="0">
              <a:latin typeface="Source Sans Pro" panose="020B0503030403020204" pitchFamily="34" charset="0"/>
              <a:ea typeface="Source Sans Pro" panose="020B0503030403020204" pitchFamily="34" charset="0"/>
            </a:endParaRPr>
          </a:p>
          <a:p>
            <a:pPr marL="342900" indent="-342900">
              <a:spcBef>
                <a:spcPts val="600"/>
              </a:spcBef>
              <a:buFont typeface="Arial" panose="020B0604020202020204" pitchFamily="34" charset="0"/>
              <a:buChar char="•"/>
            </a:pPr>
            <a:endParaRPr lang="en-US" sz="2400" dirty="0">
              <a:latin typeface="Source Sans Pro" panose="020B0503030403020204" pitchFamily="34" charset="0"/>
              <a:ea typeface="Source Sans Pro" panose="020B0503030403020204" pitchFamily="34" charset="0"/>
            </a:endParaRPr>
          </a:p>
          <a:p>
            <a:pPr marL="342900" indent="-342900">
              <a:spcBef>
                <a:spcPts val="600"/>
              </a:spcBef>
              <a:buFont typeface="Arial" panose="020B0604020202020204" pitchFamily="34" charset="0"/>
              <a:buChar char="•"/>
            </a:pPr>
            <a:endParaRPr lang="en-US" sz="2400" dirty="0">
              <a:latin typeface="Source Sans Pro" panose="020B0503030403020204" pitchFamily="34" charset="0"/>
              <a:ea typeface="Source Sans Pro" panose="020B0503030403020204" pitchFamily="34" charset="0"/>
            </a:endParaRPr>
          </a:p>
          <a:p>
            <a:pPr>
              <a:spcBef>
                <a:spcPts val="600"/>
              </a:spcBef>
            </a:pPr>
            <a:r>
              <a:rPr lang="en-US" sz="2400" dirty="0">
                <a:latin typeface="Source Sans Pro" panose="020B0503030403020204" pitchFamily="34" charset="0"/>
                <a:ea typeface="Source Sans Pro" panose="020B0503030403020204" pitchFamily="34" charset="0"/>
              </a:rPr>
              <a:t>About our company.</a:t>
            </a:r>
          </a:p>
          <a:p>
            <a:pPr marL="342900" indent="-342900">
              <a:spcBef>
                <a:spcPts val="600"/>
              </a:spcBef>
              <a:buFont typeface="Arial" panose="020B0604020202020204" pitchFamily="34" charset="0"/>
              <a:buChar char="•"/>
            </a:pPr>
            <a:endParaRPr lang="en-US" sz="2400" dirty="0">
              <a:latin typeface="Source Sans Pro" panose="020B0503030403020204" pitchFamily="34" charset="0"/>
              <a:ea typeface="Source Sans Pro" panose="020B0503030403020204" pitchFamily="34" charset="0"/>
            </a:endParaRPr>
          </a:p>
          <a:p>
            <a:pPr>
              <a:spcBef>
                <a:spcPts val="600"/>
              </a:spcBef>
            </a:pPr>
            <a:endParaRPr lang="en-US" dirty="0"/>
          </a:p>
        </p:txBody>
      </p:sp>
    </p:spTree>
    <p:extLst>
      <p:ext uri="{BB962C8B-B14F-4D97-AF65-F5344CB8AC3E}">
        <p14:creationId xmlns:p14="http://schemas.microsoft.com/office/powerpoint/2010/main" val="3079573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12" name="Google Shape;499;p18">
            <a:extLst>
              <a:ext uri="{FF2B5EF4-FFF2-40B4-BE49-F238E27FC236}">
                <a16:creationId xmlns:a16="http://schemas.microsoft.com/office/drawing/2014/main" id="{57081E49-BB4D-424A-BAAE-B46AE3201FA0}"/>
              </a:ext>
            </a:extLst>
          </p:cNvPr>
          <p:cNvSpPr txBox="1">
            <a:spLocks/>
          </p:cNvSpPr>
          <p:nvPr/>
        </p:nvSpPr>
        <p:spPr>
          <a:xfrm>
            <a:off x="1073700" y="-57224"/>
            <a:ext cx="6996600" cy="715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accent1"/>
                </a:solidFill>
                <a:latin typeface="Oswald" panose="020B0604020202020204" charset="0"/>
              </a:rPr>
              <a:t>CART &amp; CHECKOUT PAGE</a:t>
            </a:r>
          </a:p>
        </p:txBody>
      </p:sp>
      <p:pic>
        <p:nvPicPr>
          <p:cNvPr id="3" name="Picture 2">
            <a:extLst>
              <a:ext uri="{FF2B5EF4-FFF2-40B4-BE49-F238E27FC236}">
                <a16:creationId xmlns:a16="http://schemas.microsoft.com/office/drawing/2014/main" id="{B64471F4-79BD-4CF7-BF74-63450D503D00}"/>
              </a:ext>
            </a:extLst>
          </p:cNvPr>
          <p:cNvPicPr>
            <a:picLocks noChangeAspect="1"/>
          </p:cNvPicPr>
          <p:nvPr/>
        </p:nvPicPr>
        <p:blipFill>
          <a:blip r:embed="rId3"/>
          <a:stretch>
            <a:fillRect/>
          </a:stretch>
        </p:blipFill>
        <p:spPr>
          <a:xfrm>
            <a:off x="900752" y="1201003"/>
            <a:ext cx="2740660" cy="1541621"/>
          </a:xfrm>
          <a:prstGeom prst="rect">
            <a:avLst/>
          </a:prstGeom>
        </p:spPr>
      </p:pic>
      <p:pic>
        <p:nvPicPr>
          <p:cNvPr id="4" name="Picture 3">
            <a:extLst>
              <a:ext uri="{FF2B5EF4-FFF2-40B4-BE49-F238E27FC236}">
                <a16:creationId xmlns:a16="http://schemas.microsoft.com/office/drawing/2014/main" id="{EEE657C7-1481-4695-930D-853BC4C69D8B}"/>
              </a:ext>
            </a:extLst>
          </p:cNvPr>
          <p:cNvPicPr>
            <a:picLocks noChangeAspect="1"/>
          </p:cNvPicPr>
          <p:nvPr/>
        </p:nvPicPr>
        <p:blipFill>
          <a:blip r:embed="rId4"/>
          <a:stretch>
            <a:fillRect/>
          </a:stretch>
        </p:blipFill>
        <p:spPr>
          <a:xfrm>
            <a:off x="900752" y="3203082"/>
            <a:ext cx="2740660" cy="1541621"/>
          </a:xfrm>
          <a:prstGeom prst="rect">
            <a:avLst/>
          </a:prstGeom>
        </p:spPr>
      </p:pic>
      <p:sp>
        <p:nvSpPr>
          <p:cNvPr id="5" name="Google Shape;523;p20">
            <a:extLst>
              <a:ext uri="{FF2B5EF4-FFF2-40B4-BE49-F238E27FC236}">
                <a16:creationId xmlns:a16="http://schemas.microsoft.com/office/drawing/2014/main" id="{610F787E-074B-42BC-AA8C-1D840EEA64C0}"/>
              </a:ext>
            </a:extLst>
          </p:cNvPr>
          <p:cNvSpPr txBox="1">
            <a:spLocks/>
          </p:cNvSpPr>
          <p:nvPr/>
        </p:nvSpPr>
        <p:spPr>
          <a:xfrm>
            <a:off x="4835779" y="1201003"/>
            <a:ext cx="3598537" cy="369690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600"/>
              </a:spcBef>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Cart:</a:t>
            </a:r>
          </a:p>
          <a:p>
            <a:pPr>
              <a:spcBef>
                <a:spcPts val="600"/>
              </a:spcBef>
            </a:pPr>
            <a:r>
              <a:rPr lang="en-US" sz="2400" dirty="0">
                <a:latin typeface="Source Sans Pro" panose="020B0503030403020204" pitchFamily="34" charset="0"/>
                <a:ea typeface="Source Sans Pro" panose="020B0503030403020204" pitchFamily="34" charset="0"/>
              </a:rPr>
              <a:t>      Where to review chosen</a:t>
            </a:r>
          </a:p>
          <a:p>
            <a:pPr>
              <a:spcBef>
                <a:spcPts val="600"/>
              </a:spcBef>
            </a:pPr>
            <a:r>
              <a:rPr lang="en-US" sz="2400" dirty="0">
                <a:latin typeface="Source Sans Pro" panose="020B0503030403020204" pitchFamily="34" charset="0"/>
                <a:ea typeface="Source Sans Pro" panose="020B0503030403020204" pitchFamily="34" charset="0"/>
              </a:rPr>
              <a:t>      product.</a:t>
            </a:r>
          </a:p>
          <a:p>
            <a:pPr marL="342900" indent="-342900">
              <a:spcBef>
                <a:spcPts val="600"/>
              </a:spcBef>
              <a:buFont typeface="Arial" panose="020B0604020202020204" pitchFamily="34" charset="0"/>
              <a:buChar char="•"/>
            </a:pPr>
            <a:endParaRPr lang="en-US" sz="2400" dirty="0">
              <a:latin typeface="Source Sans Pro" panose="020B0503030403020204" pitchFamily="34" charset="0"/>
              <a:ea typeface="Source Sans Pro" panose="020B0503030403020204" pitchFamily="34" charset="0"/>
            </a:endParaRPr>
          </a:p>
          <a:p>
            <a:pPr marL="342900" indent="-342900">
              <a:spcBef>
                <a:spcPts val="600"/>
              </a:spcBef>
              <a:buFont typeface="Arial" panose="020B0604020202020204" pitchFamily="34" charset="0"/>
              <a:buChar char="•"/>
            </a:pPr>
            <a:r>
              <a:rPr lang="en-US" sz="2400" dirty="0">
                <a:latin typeface="Source Sans Pro" panose="020B0503030403020204" pitchFamily="34" charset="0"/>
                <a:ea typeface="Source Sans Pro" panose="020B0503030403020204" pitchFamily="34" charset="0"/>
              </a:rPr>
              <a:t>Checkout:</a:t>
            </a:r>
          </a:p>
          <a:p>
            <a:pPr>
              <a:spcBef>
                <a:spcPts val="600"/>
              </a:spcBef>
            </a:pPr>
            <a:r>
              <a:rPr lang="en-US" sz="2400" dirty="0">
                <a:latin typeface="Source Sans Pro" panose="020B0503030403020204" pitchFamily="34" charset="0"/>
                <a:ea typeface="Source Sans Pro" panose="020B0503030403020204" pitchFamily="34" charset="0"/>
              </a:rPr>
              <a:t>      Finish shopping.</a:t>
            </a:r>
          </a:p>
          <a:p>
            <a:pPr marL="342900" indent="-342900">
              <a:spcBef>
                <a:spcPts val="600"/>
              </a:spcBef>
              <a:buFont typeface="Arial" panose="020B0604020202020204" pitchFamily="34" charset="0"/>
              <a:buChar char="•"/>
            </a:pPr>
            <a:endParaRPr lang="en-US" sz="2400" dirty="0">
              <a:latin typeface="Source Sans Pro" panose="020B0503030403020204" pitchFamily="34" charset="0"/>
              <a:ea typeface="Source Sans Pro" panose="020B0503030403020204" pitchFamily="34" charset="0"/>
            </a:endParaRPr>
          </a:p>
          <a:p>
            <a:pPr>
              <a:spcBef>
                <a:spcPts val="600"/>
              </a:spcBef>
            </a:pPr>
            <a:endParaRPr lang="en-US" dirty="0"/>
          </a:p>
        </p:txBody>
      </p:sp>
    </p:spTree>
    <p:extLst>
      <p:ext uri="{BB962C8B-B14F-4D97-AF65-F5344CB8AC3E}">
        <p14:creationId xmlns:p14="http://schemas.microsoft.com/office/powerpoint/2010/main" val="2964758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9918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 YOU!</a:t>
            </a:r>
            <a:endParaRPr sz="10000"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8A261-F24D-4841-BE29-DCC3FC5FA352}"/>
              </a:ext>
            </a:extLst>
          </p:cNvPr>
          <p:cNvSpPr>
            <a:spLocks noGrp="1"/>
          </p:cNvSpPr>
          <p:nvPr>
            <p:ph type="ctrTitle"/>
          </p:nvPr>
        </p:nvSpPr>
        <p:spPr/>
        <p:txBody>
          <a:bodyPr/>
          <a:lstStyle/>
          <a:p>
            <a:r>
              <a:rPr lang="en-US" dirty="0"/>
              <a:t>FPT APTECH HANOI</a:t>
            </a:r>
          </a:p>
        </p:txBody>
      </p:sp>
      <p:sp>
        <p:nvSpPr>
          <p:cNvPr id="3" name="Subtitle 2">
            <a:extLst>
              <a:ext uri="{FF2B5EF4-FFF2-40B4-BE49-F238E27FC236}">
                <a16:creationId xmlns:a16="http://schemas.microsoft.com/office/drawing/2014/main" id="{FF9F53F6-9A8A-4993-BE35-9EEF8560094B}"/>
              </a:ext>
            </a:extLst>
          </p:cNvPr>
          <p:cNvSpPr>
            <a:spLocks noGrp="1"/>
          </p:cNvSpPr>
          <p:nvPr>
            <p:ph type="subTitle" idx="1"/>
          </p:nvPr>
        </p:nvSpPr>
        <p:spPr/>
        <p:txBody>
          <a:bodyPr/>
          <a:lstStyle/>
          <a:p>
            <a:r>
              <a:rPr lang="en-US" b="1" dirty="0"/>
              <a:t>MENTOR: QUANG NGUYEN VAN</a:t>
            </a:r>
          </a:p>
        </p:txBody>
      </p:sp>
      <p:sp>
        <p:nvSpPr>
          <p:cNvPr id="4" name="Slide Number Placeholder 3">
            <a:extLst>
              <a:ext uri="{FF2B5EF4-FFF2-40B4-BE49-F238E27FC236}">
                <a16:creationId xmlns:a16="http://schemas.microsoft.com/office/drawing/2014/main" id="{ADC84B3E-A491-4199-AE1E-DA224F750B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645392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xfrm>
            <a:off x="1047750" y="100725"/>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TEAM MEMBERS</a:t>
            </a:r>
            <a:endParaRPr dirty="0"/>
          </a:p>
        </p:txBody>
      </p:sp>
      <p:sp>
        <p:nvSpPr>
          <p:cNvPr id="470" name="Google Shape;470;p14"/>
          <p:cNvSpPr txBox="1"/>
          <p:nvPr/>
        </p:nvSpPr>
        <p:spPr>
          <a:xfrm>
            <a:off x="666998" y="968550"/>
            <a:ext cx="1469818" cy="967128"/>
          </a:xfrm>
          <a:prstGeom prst="rect">
            <a:avLst/>
          </a:prstGeom>
          <a:noFill/>
          <a:ln>
            <a:noFill/>
          </a:ln>
        </p:spPr>
        <p:txBody>
          <a:bodyPr spcFirstLastPara="1" wrap="square" lIns="91425" tIns="91425" rIns="91425" bIns="91425" anchor="t" anchorCtr="0">
            <a:noAutofit/>
          </a:bodyPr>
          <a:lstStyle/>
          <a:p>
            <a:pPr lvl="0" algn="l" rtl="0">
              <a:spcBef>
                <a:spcPts val="600"/>
              </a:spcBef>
              <a:spcAft>
                <a:spcPts val="0"/>
              </a:spcAft>
            </a:pPr>
            <a:r>
              <a:rPr lang="en-US" sz="1200" b="1" dirty="0">
                <a:solidFill>
                  <a:srgbClr val="28324A"/>
                </a:solidFill>
                <a:latin typeface="Source Sans Pro"/>
                <a:ea typeface="Source Sans Pro"/>
                <a:cs typeface="Source Sans Pro"/>
                <a:sym typeface="Source Sans Pro"/>
              </a:rPr>
              <a:t>1. LÊ KHẢ ĐỨC ANH</a:t>
            </a:r>
          </a:p>
        </p:txBody>
      </p:sp>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7" name="Google Shape;470;p14">
            <a:extLst>
              <a:ext uri="{FF2B5EF4-FFF2-40B4-BE49-F238E27FC236}">
                <a16:creationId xmlns:a16="http://schemas.microsoft.com/office/drawing/2014/main" id="{F531AF5B-4EF9-4DE1-A092-1018C89A48E5}"/>
              </a:ext>
            </a:extLst>
          </p:cNvPr>
          <p:cNvSpPr txBox="1"/>
          <p:nvPr/>
        </p:nvSpPr>
        <p:spPr>
          <a:xfrm>
            <a:off x="2858366" y="968550"/>
            <a:ext cx="1469819" cy="967128"/>
          </a:xfrm>
          <a:prstGeom prst="rect">
            <a:avLst/>
          </a:prstGeom>
          <a:noFill/>
          <a:ln>
            <a:noFill/>
          </a:ln>
        </p:spPr>
        <p:txBody>
          <a:bodyPr spcFirstLastPara="1" wrap="square" lIns="91425" tIns="91425" rIns="91425" bIns="91425" anchor="t" anchorCtr="0">
            <a:noAutofit/>
          </a:bodyPr>
          <a:lstStyle/>
          <a:p>
            <a:pPr lvl="0" algn="l" rtl="0">
              <a:spcBef>
                <a:spcPts val="600"/>
              </a:spcBef>
              <a:spcAft>
                <a:spcPts val="0"/>
              </a:spcAft>
            </a:pPr>
            <a:r>
              <a:rPr lang="en-US" sz="1200" b="1" dirty="0">
                <a:solidFill>
                  <a:srgbClr val="28324A"/>
                </a:solidFill>
                <a:latin typeface="Source Sans Pro"/>
                <a:ea typeface="Source Sans Pro"/>
                <a:cs typeface="Source Sans Pro"/>
                <a:sym typeface="Source Sans Pro"/>
              </a:rPr>
              <a:t>2. NGUYỄN TRẦN QUÝ</a:t>
            </a:r>
          </a:p>
        </p:txBody>
      </p:sp>
      <p:sp>
        <p:nvSpPr>
          <p:cNvPr id="8" name="Google Shape;470;p14">
            <a:extLst>
              <a:ext uri="{FF2B5EF4-FFF2-40B4-BE49-F238E27FC236}">
                <a16:creationId xmlns:a16="http://schemas.microsoft.com/office/drawing/2014/main" id="{FD3414CD-9DF3-4125-8F46-7B4229F0761C}"/>
              </a:ext>
            </a:extLst>
          </p:cNvPr>
          <p:cNvSpPr txBox="1"/>
          <p:nvPr/>
        </p:nvSpPr>
        <p:spPr>
          <a:xfrm>
            <a:off x="7276732" y="968550"/>
            <a:ext cx="1469819" cy="967128"/>
          </a:xfrm>
          <a:prstGeom prst="rect">
            <a:avLst/>
          </a:prstGeom>
          <a:noFill/>
          <a:ln>
            <a:noFill/>
          </a:ln>
        </p:spPr>
        <p:txBody>
          <a:bodyPr spcFirstLastPara="1" wrap="square" lIns="91425" tIns="91425" rIns="91425" bIns="91425" anchor="t" anchorCtr="0">
            <a:noAutofit/>
          </a:bodyPr>
          <a:lstStyle/>
          <a:p>
            <a:pPr lvl="0" algn="l" rtl="0">
              <a:spcBef>
                <a:spcPts val="600"/>
              </a:spcBef>
              <a:spcAft>
                <a:spcPts val="0"/>
              </a:spcAft>
            </a:pPr>
            <a:r>
              <a:rPr lang="en-US" sz="1200" b="1" dirty="0">
                <a:solidFill>
                  <a:srgbClr val="28324A"/>
                </a:solidFill>
                <a:latin typeface="Source Sans Pro"/>
                <a:ea typeface="Source Sans Pro"/>
                <a:cs typeface="Source Sans Pro"/>
                <a:sym typeface="Source Sans Pro"/>
              </a:rPr>
              <a:t>4. TỐNG MINH ĐỨC</a:t>
            </a:r>
            <a:endParaRPr sz="1200" b="1" dirty="0">
              <a:solidFill>
                <a:srgbClr val="28324A"/>
              </a:solidFill>
              <a:latin typeface="Source Sans Pro"/>
              <a:ea typeface="Source Sans Pro"/>
              <a:cs typeface="Source Sans Pro"/>
              <a:sym typeface="Source Sans Pro"/>
            </a:endParaRPr>
          </a:p>
        </p:txBody>
      </p:sp>
      <p:sp>
        <p:nvSpPr>
          <p:cNvPr id="9" name="Google Shape;470;p14">
            <a:extLst>
              <a:ext uri="{FF2B5EF4-FFF2-40B4-BE49-F238E27FC236}">
                <a16:creationId xmlns:a16="http://schemas.microsoft.com/office/drawing/2014/main" id="{3F192B2D-3D76-4E7B-B7A2-81BE2A05A7B4}"/>
              </a:ext>
            </a:extLst>
          </p:cNvPr>
          <p:cNvSpPr txBox="1"/>
          <p:nvPr/>
        </p:nvSpPr>
        <p:spPr>
          <a:xfrm>
            <a:off x="5049736" y="968550"/>
            <a:ext cx="1469819" cy="967128"/>
          </a:xfrm>
          <a:prstGeom prst="rect">
            <a:avLst/>
          </a:prstGeom>
          <a:noFill/>
          <a:ln>
            <a:noFill/>
          </a:ln>
        </p:spPr>
        <p:txBody>
          <a:bodyPr spcFirstLastPara="1" wrap="square" lIns="91425" tIns="91425" rIns="91425" bIns="91425" anchor="t" anchorCtr="0">
            <a:noAutofit/>
          </a:bodyPr>
          <a:lstStyle/>
          <a:p>
            <a:pPr lvl="0" algn="l" rtl="0">
              <a:spcBef>
                <a:spcPts val="600"/>
              </a:spcBef>
              <a:spcAft>
                <a:spcPts val="0"/>
              </a:spcAft>
            </a:pPr>
            <a:r>
              <a:rPr lang="en-US" sz="1200" b="1" dirty="0">
                <a:solidFill>
                  <a:srgbClr val="28324A"/>
                </a:solidFill>
                <a:latin typeface="Source Sans Pro"/>
                <a:ea typeface="Source Sans Pro"/>
                <a:cs typeface="Source Sans Pro"/>
                <a:sym typeface="Source Sans Pro"/>
              </a:rPr>
              <a:t>3. LÊ HỮU HIỆP</a:t>
            </a:r>
            <a:endParaRPr sz="1200" b="1" dirty="0">
              <a:solidFill>
                <a:srgbClr val="28324A"/>
              </a:solidFill>
              <a:latin typeface="Source Sans Pro"/>
              <a:ea typeface="Source Sans Pro"/>
              <a:cs typeface="Source Sans Pro"/>
              <a:sym typeface="Source Sans Pro"/>
            </a:endParaRPr>
          </a:p>
        </p:txBody>
      </p:sp>
      <p:pic>
        <p:nvPicPr>
          <p:cNvPr id="3" name="Picture 2">
            <a:extLst>
              <a:ext uri="{FF2B5EF4-FFF2-40B4-BE49-F238E27FC236}">
                <a16:creationId xmlns:a16="http://schemas.microsoft.com/office/drawing/2014/main" id="{49268D7D-DC17-4F71-ADDD-485B7FF29A6F}"/>
              </a:ext>
            </a:extLst>
          </p:cNvPr>
          <p:cNvPicPr>
            <a:picLocks noChangeAspect="1"/>
          </p:cNvPicPr>
          <p:nvPr/>
        </p:nvPicPr>
        <p:blipFill>
          <a:blip r:embed="rId3"/>
          <a:stretch>
            <a:fillRect/>
          </a:stretch>
        </p:blipFill>
        <p:spPr>
          <a:xfrm>
            <a:off x="449096" y="1556408"/>
            <a:ext cx="1976499" cy="1976499"/>
          </a:xfrm>
          <a:prstGeom prst="rect">
            <a:avLst/>
          </a:prstGeom>
        </p:spPr>
      </p:pic>
      <p:pic>
        <p:nvPicPr>
          <p:cNvPr id="5" name="Picture 4">
            <a:extLst>
              <a:ext uri="{FF2B5EF4-FFF2-40B4-BE49-F238E27FC236}">
                <a16:creationId xmlns:a16="http://schemas.microsoft.com/office/drawing/2014/main" id="{38CD3417-2318-4E3A-839B-D2A7A4194828}"/>
              </a:ext>
            </a:extLst>
          </p:cNvPr>
          <p:cNvPicPr>
            <a:picLocks noChangeAspect="1"/>
          </p:cNvPicPr>
          <p:nvPr/>
        </p:nvPicPr>
        <p:blipFill>
          <a:blip r:embed="rId4"/>
          <a:stretch>
            <a:fillRect/>
          </a:stretch>
        </p:blipFill>
        <p:spPr>
          <a:xfrm>
            <a:off x="4854455" y="1556405"/>
            <a:ext cx="2018184" cy="1976500"/>
          </a:xfrm>
          <a:prstGeom prst="rect">
            <a:avLst/>
          </a:prstGeom>
        </p:spPr>
      </p:pic>
      <p:pic>
        <p:nvPicPr>
          <p:cNvPr id="14" name="Picture 13">
            <a:extLst>
              <a:ext uri="{FF2B5EF4-FFF2-40B4-BE49-F238E27FC236}">
                <a16:creationId xmlns:a16="http://schemas.microsoft.com/office/drawing/2014/main" id="{25B7BD8B-306B-47B2-9DEE-B0F5C93F2B8F}"/>
              </a:ext>
            </a:extLst>
          </p:cNvPr>
          <p:cNvPicPr>
            <a:picLocks noChangeAspect="1"/>
          </p:cNvPicPr>
          <p:nvPr/>
        </p:nvPicPr>
        <p:blipFill>
          <a:blip r:embed="rId5"/>
          <a:stretch>
            <a:fillRect/>
          </a:stretch>
        </p:blipFill>
        <p:spPr>
          <a:xfrm>
            <a:off x="7303163" y="1556407"/>
            <a:ext cx="1482374" cy="1976498"/>
          </a:xfrm>
          <a:prstGeom prst="rect">
            <a:avLst/>
          </a:prstGeom>
        </p:spPr>
      </p:pic>
      <p:pic>
        <p:nvPicPr>
          <p:cNvPr id="16" name="Picture 15">
            <a:extLst>
              <a:ext uri="{FF2B5EF4-FFF2-40B4-BE49-F238E27FC236}">
                <a16:creationId xmlns:a16="http://schemas.microsoft.com/office/drawing/2014/main" id="{D563A6EC-BB0F-4373-B7B8-8007605A5631}"/>
              </a:ext>
            </a:extLst>
          </p:cNvPr>
          <p:cNvPicPr>
            <a:picLocks noChangeAspect="1"/>
          </p:cNvPicPr>
          <p:nvPr/>
        </p:nvPicPr>
        <p:blipFill>
          <a:blip r:embed="rId6"/>
          <a:stretch>
            <a:fillRect/>
          </a:stretch>
        </p:blipFill>
        <p:spPr>
          <a:xfrm>
            <a:off x="2662693" y="1583499"/>
            <a:ext cx="1976499" cy="19764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275150" y="91018"/>
            <a:ext cx="6593700" cy="6215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Introduction</a:t>
            </a:r>
            <a:endParaRPr sz="2800" dirty="0"/>
          </a:p>
        </p:txBody>
      </p:sp>
      <p:sp>
        <p:nvSpPr>
          <p:cNvPr id="479" name="Google Shape;479;p15"/>
          <p:cNvSpPr txBox="1">
            <a:spLocks noGrp="1"/>
          </p:cNvSpPr>
          <p:nvPr>
            <p:ph type="subTitle" idx="4294967295"/>
          </p:nvPr>
        </p:nvSpPr>
        <p:spPr>
          <a:xfrm>
            <a:off x="356260" y="712520"/>
            <a:ext cx="8407730" cy="3883230"/>
          </a:xfrm>
          <a:prstGeom prst="rect">
            <a:avLst/>
          </a:prstGeom>
        </p:spPr>
        <p:txBody>
          <a:bodyPr spcFirstLastPara="1" wrap="square" lIns="91425" tIns="91425" rIns="91425" bIns="91425" anchor="t" anchorCtr="0">
            <a:noAutofit/>
          </a:bodyPr>
          <a:lstStyle/>
          <a:p>
            <a:pPr marL="285750" marR="0" indent="-285750" algn="just">
              <a:spcBef>
                <a:spcPts val="0"/>
              </a:spcBef>
              <a:spcAft>
                <a:spcPts val="0"/>
              </a:spcAft>
              <a:buFont typeface="Wingdings" panose="05000000000000000000" pitchFamily="2" charset="2"/>
              <a:buChar char="§"/>
            </a:pPr>
            <a:r>
              <a:rPr lang="en-US" sz="1600" dirty="0">
                <a:effectLst/>
                <a:latin typeface="Source Sans Pro" panose="020B0503030403020204" pitchFamily="34" charset="0"/>
                <a:ea typeface="Source Sans Pro" panose="020B0503030403020204" pitchFamily="34" charset="0"/>
                <a:cs typeface="Arial" panose="020B0604020202020204" pitchFamily="34" charset="0"/>
              </a:rPr>
              <a:t>The thirst for learning, upgrading technical skills and applying the concepts in real life environment at a fast pace is what the industry demands from IT professionals today. However busy work schedules, far-flung locations, unavailability of convenient time-slots pose as major barriers when it comes to applying the concepts into realism.  And hence the need to look out for alternative means of implementation in the form of laddered approach. </a:t>
            </a:r>
            <a:endParaRPr lang="en-US" sz="1600" dirty="0">
              <a:effectLst/>
              <a:latin typeface="Source Sans Pro" panose="020B0503030403020204" pitchFamily="34" charset="0"/>
              <a:ea typeface="Source Sans Pro" panose="020B0503030403020204" pitchFamily="34" charset="0"/>
            </a:endParaRPr>
          </a:p>
          <a:p>
            <a:pPr marL="285750" marR="0" indent="-285750" algn="just">
              <a:spcBef>
                <a:spcPts val="0"/>
              </a:spcBef>
              <a:spcAft>
                <a:spcPts val="0"/>
              </a:spcAft>
              <a:buFont typeface="Wingdings" panose="05000000000000000000" pitchFamily="2" charset="2"/>
              <a:buChar char="§"/>
            </a:pPr>
            <a:r>
              <a:rPr lang="en-US" sz="1600" dirty="0">
                <a:effectLst/>
                <a:latin typeface="Source Sans Pro" panose="020B0503030403020204" pitchFamily="34" charset="0"/>
                <a:ea typeface="Source Sans Pro" panose="020B0503030403020204" pitchFamily="34" charset="0"/>
                <a:cs typeface="Arial" panose="020B0604020202020204" pitchFamily="34" charset="0"/>
              </a:rPr>
              <a:t>The above truly pose as constraints especially for our students too! With their busy schedules, it is indeed difficult for our students to keep up with the genuine and constant need for integrated application which can be seen live especially so in the field of IT education where technology can change on the spur of a moment. </a:t>
            </a:r>
            <a:r>
              <a:rPr lang="en-US" sz="1600" i="1" dirty="0">
                <a:effectLst/>
                <a:latin typeface="Source Sans Pro" panose="020B0503030403020204" pitchFamily="34" charset="0"/>
                <a:ea typeface="Source Sans Pro" panose="020B0503030403020204" pitchFamily="34" charset="0"/>
                <a:cs typeface="Arial" panose="020B0604020202020204" pitchFamily="34" charset="0"/>
              </a:rPr>
              <a:t>Well, technology does come to our rescue at such times!!</a:t>
            </a:r>
            <a:endParaRPr lang="en-US" sz="1600" dirty="0">
              <a:effectLst/>
              <a:latin typeface="Source Sans Pro" panose="020B0503030403020204" pitchFamily="34" charset="0"/>
              <a:ea typeface="Source Sans Pro" panose="020B0503030403020204" pitchFamily="34" charset="0"/>
            </a:endParaRPr>
          </a:p>
          <a:p>
            <a:pPr marL="285750" marR="0" indent="-285750" algn="just">
              <a:spcBef>
                <a:spcPts val="0"/>
              </a:spcBef>
              <a:spcAft>
                <a:spcPts val="0"/>
              </a:spcAft>
              <a:buFont typeface="Wingdings" panose="05000000000000000000" pitchFamily="2" charset="2"/>
              <a:buChar char="§"/>
            </a:pPr>
            <a:r>
              <a:rPr lang="en-US" sz="1600" dirty="0">
                <a:effectLst/>
                <a:latin typeface="Source Sans Pro" panose="020B0503030403020204" pitchFamily="34" charset="0"/>
                <a:ea typeface="Source Sans Pro" panose="020B0503030403020204" pitchFamily="34" charset="0"/>
                <a:cs typeface="Arial" panose="020B0604020202020204" pitchFamily="34" charset="0"/>
              </a:rPr>
              <a:t>Keeping the above in mind and in tune with our constant </a:t>
            </a:r>
            <a:r>
              <a:rPr lang="en-US" sz="1600" dirty="0" err="1">
                <a:effectLst/>
                <a:latin typeface="Source Sans Pro" panose="020B0503030403020204" pitchFamily="34" charset="0"/>
                <a:ea typeface="Source Sans Pro" panose="020B0503030403020204" pitchFamily="34" charset="0"/>
                <a:cs typeface="Arial" panose="020B0604020202020204" pitchFamily="34" charset="0"/>
              </a:rPr>
              <a:t>endeavour</a:t>
            </a:r>
            <a:r>
              <a:rPr lang="en-US" sz="1600" dirty="0">
                <a:effectLst/>
                <a:latin typeface="Source Sans Pro" panose="020B0503030403020204" pitchFamily="34" charset="0"/>
                <a:ea typeface="Source Sans Pro" panose="020B0503030403020204" pitchFamily="34" charset="0"/>
                <a:cs typeface="Arial" panose="020B0604020202020204" pitchFamily="34" charset="0"/>
              </a:rPr>
              <a:t> to use Technology in our training model, we at Aptech have thought of revolutionizing the way our students learn and implement the concepts using tools themselves by providing a </a:t>
            </a:r>
            <a:r>
              <a:rPr lang="en-US" sz="1600" i="1" dirty="0">
                <a:effectLst/>
                <a:latin typeface="Source Sans Pro" panose="020B0503030403020204" pitchFamily="34" charset="0"/>
                <a:ea typeface="Source Sans Pro" panose="020B0503030403020204" pitchFamily="34" charset="0"/>
                <a:cs typeface="Arial" panose="020B0604020202020204" pitchFamily="34" charset="0"/>
              </a:rPr>
              <a:t>live and synchronous eProject   learning environment!</a:t>
            </a:r>
            <a:endParaRPr lang="en-US" sz="1600" dirty="0">
              <a:effectLst/>
              <a:latin typeface="Source Sans Pro" panose="020B0503030403020204" pitchFamily="34" charset="0"/>
              <a:ea typeface="Source Sans Pro" panose="020B0503030403020204" pitchFamily="34" charset="0"/>
            </a:endParaRPr>
          </a:p>
          <a:p>
            <a:pPr marL="0" lvl="0" indent="0" algn="ctr" rtl="0">
              <a:spcBef>
                <a:spcPts val="600"/>
              </a:spcBef>
              <a:spcAft>
                <a:spcPts val="0"/>
              </a:spcAft>
              <a:buNone/>
            </a:pPr>
            <a:endParaRPr lang="en-US" sz="1600" b="1" dirty="0">
              <a:latin typeface="Source Sans Pro" panose="020B0503030403020204" pitchFamily="34" charset="0"/>
              <a:ea typeface="Source Sans Pro" panose="020B0503030403020204" pitchFamily="34" charset="0"/>
            </a:endParaRPr>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206613"/>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TECHNOLOGY</a:t>
            </a:r>
            <a:endParaRPr dirty="0">
              <a:solidFill>
                <a:schemeClr val="accent2"/>
              </a:solidFill>
            </a:endParaRPr>
          </a:p>
        </p:txBody>
      </p:sp>
      <p:sp>
        <p:nvSpPr>
          <p:cNvPr id="500" name="Google Shape;500;p18"/>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dirty="0"/>
              <a:t>HTML5</a:t>
            </a:r>
            <a:endParaRPr dirty="0"/>
          </a:p>
          <a:p>
            <a:pPr marL="457200" lvl="0" indent="-355600" algn="l" rtl="0">
              <a:spcBef>
                <a:spcPts val="0"/>
              </a:spcBef>
              <a:spcAft>
                <a:spcPts val="0"/>
              </a:spcAft>
              <a:buSzPts val="2000"/>
              <a:buChar char="◉"/>
            </a:pPr>
            <a:r>
              <a:rPr lang="en-US" dirty="0"/>
              <a:t>CSS</a:t>
            </a:r>
            <a:endParaRPr dirty="0"/>
          </a:p>
          <a:p>
            <a:pPr marL="457200" lvl="0" indent="-355600" algn="l" rtl="0">
              <a:spcBef>
                <a:spcPts val="0"/>
              </a:spcBef>
              <a:spcAft>
                <a:spcPts val="0"/>
              </a:spcAft>
              <a:buSzPts val="2000"/>
              <a:buChar char="◉"/>
            </a:pPr>
            <a:r>
              <a:rPr lang="en" dirty="0"/>
              <a:t>JAVASCRIPT</a:t>
            </a:r>
          </a:p>
          <a:p>
            <a:pPr marL="457200" lvl="0" indent="-355600" algn="l" rtl="0">
              <a:spcBef>
                <a:spcPts val="0"/>
              </a:spcBef>
              <a:spcAft>
                <a:spcPts val="0"/>
              </a:spcAft>
              <a:buSzPts val="2000"/>
              <a:buChar char="◉"/>
            </a:pPr>
            <a:r>
              <a:rPr lang="en" dirty="0"/>
              <a:t>GEOLOCATION</a:t>
            </a:r>
          </a:p>
          <a:p>
            <a:pPr marL="457200" lvl="0" indent="-355600" algn="l" rtl="0">
              <a:spcBef>
                <a:spcPts val="0"/>
              </a:spcBef>
              <a:spcAft>
                <a:spcPts val="0"/>
              </a:spcAft>
              <a:buSzPts val="2000"/>
              <a:buChar char="◉"/>
            </a:pPr>
            <a:r>
              <a:rPr lang="en" dirty="0"/>
              <a:t>BOOTSTRAP</a:t>
            </a:r>
          </a:p>
          <a:p>
            <a:pPr marL="457200" lvl="0" indent="-355600" algn="l" rtl="0">
              <a:spcBef>
                <a:spcPts val="0"/>
              </a:spcBef>
              <a:spcAft>
                <a:spcPts val="0"/>
              </a:spcAft>
              <a:buSzPts val="2000"/>
              <a:buChar char="◉"/>
            </a:pPr>
            <a:r>
              <a:rPr lang="en" dirty="0"/>
              <a:t>JQUERY</a:t>
            </a:r>
            <a:endParaRPr dirty="0"/>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0"/>
          <p:cNvSpPr txBox="1">
            <a:spLocks noGrp="1"/>
          </p:cNvSpPr>
          <p:nvPr>
            <p:ph type="body" idx="1"/>
          </p:nvPr>
        </p:nvSpPr>
        <p:spPr>
          <a:xfrm>
            <a:off x="2602368" y="1258812"/>
            <a:ext cx="3864693" cy="1934962"/>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2400" dirty="0"/>
              <a:t>We build total 19 websites: Homepage, Product, About Us, FAQ, Cart,…</a:t>
            </a:r>
          </a:p>
          <a:p>
            <a:pPr marL="0" lvl="0" indent="0" algn="l" rtl="0">
              <a:spcBef>
                <a:spcPts val="600"/>
              </a:spcBef>
              <a:spcAft>
                <a:spcPts val="0"/>
              </a:spcAft>
              <a:buNone/>
            </a:pPr>
            <a:endParaRPr lang="en-US" dirty="0"/>
          </a:p>
        </p:txBody>
      </p:sp>
      <p:sp>
        <p:nvSpPr>
          <p:cNvPr id="524" name="Google Shape;524;p20"/>
          <p:cNvSpPr txBox="1">
            <a:spLocks noGrp="1"/>
          </p:cNvSpPr>
          <p:nvPr>
            <p:ph type="title"/>
          </p:nvPr>
        </p:nvSpPr>
        <p:spPr>
          <a:xfrm>
            <a:off x="1073700" y="0"/>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WEBSITE STRUCTURE</a:t>
            </a:r>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15" name="Picture 14">
            <a:extLst>
              <a:ext uri="{FF2B5EF4-FFF2-40B4-BE49-F238E27FC236}">
                <a16:creationId xmlns:a16="http://schemas.microsoft.com/office/drawing/2014/main" id="{EC76F1C1-1357-4C2D-99AA-33E75571E3C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588314" y="-2096780"/>
            <a:ext cx="3967372" cy="8574158"/>
          </a:xfrm>
          <a:prstGeom prst="rect">
            <a:avLst/>
          </a:prstGeom>
          <a:noFill/>
          <a:ln>
            <a:noFill/>
          </a:ln>
        </p:spPr>
      </p:pic>
      <p:sp>
        <p:nvSpPr>
          <p:cNvPr id="18" name="Google Shape;499;p18">
            <a:extLst>
              <a:ext uri="{FF2B5EF4-FFF2-40B4-BE49-F238E27FC236}">
                <a16:creationId xmlns:a16="http://schemas.microsoft.com/office/drawing/2014/main" id="{F23AE468-303C-4FAD-801C-DFAE42FF232E}"/>
              </a:ext>
            </a:extLst>
          </p:cNvPr>
          <p:cNvSpPr txBox="1">
            <a:spLocks noGrp="1"/>
          </p:cNvSpPr>
          <p:nvPr>
            <p:ph type="title"/>
          </p:nvPr>
        </p:nvSpPr>
        <p:spPr>
          <a:xfrm>
            <a:off x="1073700" y="206613"/>
            <a:ext cx="2424874" cy="4427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SITE’S MAP</a:t>
            </a:r>
            <a:endParaRPr dirty="0">
              <a:solidFill>
                <a:schemeClr val="accen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12" name="Google Shape;499;p18">
            <a:extLst>
              <a:ext uri="{FF2B5EF4-FFF2-40B4-BE49-F238E27FC236}">
                <a16:creationId xmlns:a16="http://schemas.microsoft.com/office/drawing/2014/main" id="{57081E49-BB4D-424A-BAAE-B46AE3201FA0}"/>
              </a:ext>
            </a:extLst>
          </p:cNvPr>
          <p:cNvSpPr txBox="1">
            <a:spLocks/>
          </p:cNvSpPr>
          <p:nvPr/>
        </p:nvSpPr>
        <p:spPr>
          <a:xfrm>
            <a:off x="1073700" y="-57224"/>
            <a:ext cx="6996600" cy="715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accent1"/>
                </a:solidFill>
                <a:latin typeface="Oswald" panose="020B0604020202020204" charset="0"/>
              </a:rPr>
              <a:t>HOMEPAGE</a:t>
            </a:r>
          </a:p>
        </p:txBody>
      </p:sp>
      <p:pic>
        <p:nvPicPr>
          <p:cNvPr id="3" name="Picture 2">
            <a:extLst>
              <a:ext uri="{FF2B5EF4-FFF2-40B4-BE49-F238E27FC236}">
                <a16:creationId xmlns:a16="http://schemas.microsoft.com/office/drawing/2014/main" id="{A713CCFF-314A-4FAF-BF94-F67663B7D2A5}"/>
              </a:ext>
            </a:extLst>
          </p:cNvPr>
          <p:cNvPicPr>
            <a:picLocks noChangeAspect="1"/>
          </p:cNvPicPr>
          <p:nvPr/>
        </p:nvPicPr>
        <p:blipFill>
          <a:blip r:embed="rId3"/>
          <a:stretch>
            <a:fillRect/>
          </a:stretch>
        </p:blipFill>
        <p:spPr>
          <a:xfrm>
            <a:off x="327547" y="658576"/>
            <a:ext cx="3615140" cy="2033516"/>
          </a:xfrm>
          <a:prstGeom prst="rect">
            <a:avLst/>
          </a:prstGeom>
        </p:spPr>
      </p:pic>
      <p:pic>
        <p:nvPicPr>
          <p:cNvPr id="5" name="Picture 4">
            <a:extLst>
              <a:ext uri="{FF2B5EF4-FFF2-40B4-BE49-F238E27FC236}">
                <a16:creationId xmlns:a16="http://schemas.microsoft.com/office/drawing/2014/main" id="{B2BC77F6-82FF-45A7-A33D-6B9EA190CC1D}"/>
              </a:ext>
            </a:extLst>
          </p:cNvPr>
          <p:cNvPicPr>
            <a:picLocks noChangeAspect="1"/>
          </p:cNvPicPr>
          <p:nvPr/>
        </p:nvPicPr>
        <p:blipFill>
          <a:blip r:embed="rId4"/>
          <a:stretch>
            <a:fillRect/>
          </a:stretch>
        </p:blipFill>
        <p:spPr>
          <a:xfrm>
            <a:off x="327547" y="2912945"/>
            <a:ext cx="3615140" cy="1852759"/>
          </a:xfrm>
          <a:prstGeom prst="rect">
            <a:avLst/>
          </a:prstGeom>
        </p:spPr>
      </p:pic>
      <p:pic>
        <p:nvPicPr>
          <p:cNvPr id="7" name="Picture 6">
            <a:extLst>
              <a:ext uri="{FF2B5EF4-FFF2-40B4-BE49-F238E27FC236}">
                <a16:creationId xmlns:a16="http://schemas.microsoft.com/office/drawing/2014/main" id="{E0538C81-F8C8-43DD-9033-D76E0DCDA326}"/>
              </a:ext>
            </a:extLst>
          </p:cNvPr>
          <p:cNvPicPr>
            <a:picLocks noChangeAspect="1"/>
          </p:cNvPicPr>
          <p:nvPr/>
        </p:nvPicPr>
        <p:blipFill>
          <a:blip r:embed="rId5"/>
          <a:stretch>
            <a:fillRect/>
          </a:stretch>
        </p:blipFill>
        <p:spPr>
          <a:xfrm>
            <a:off x="5201313" y="658576"/>
            <a:ext cx="3615140" cy="2033515"/>
          </a:xfrm>
          <a:prstGeom prst="rect">
            <a:avLst/>
          </a:prstGeom>
        </p:spPr>
      </p:pic>
      <p:pic>
        <p:nvPicPr>
          <p:cNvPr id="9" name="Picture 8">
            <a:extLst>
              <a:ext uri="{FF2B5EF4-FFF2-40B4-BE49-F238E27FC236}">
                <a16:creationId xmlns:a16="http://schemas.microsoft.com/office/drawing/2014/main" id="{3B8BA603-753D-4AA6-861B-0518D74D21F0}"/>
              </a:ext>
            </a:extLst>
          </p:cNvPr>
          <p:cNvPicPr>
            <a:picLocks noChangeAspect="1"/>
          </p:cNvPicPr>
          <p:nvPr/>
        </p:nvPicPr>
        <p:blipFill>
          <a:blip r:embed="rId6"/>
          <a:stretch>
            <a:fillRect/>
          </a:stretch>
        </p:blipFill>
        <p:spPr>
          <a:xfrm>
            <a:off x="5201313" y="2912944"/>
            <a:ext cx="3615140" cy="185275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12" name="Google Shape;499;p18">
            <a:extLst>
              <a:ext uri="{FF2B5EF4-FFF2-40B4-BE49-F238E27FC236}">
                <a16:creationId xmlns:a16="http://schemas.microsoft.com/office/drawing/2014/main" id="{57081E49-BB4D-424A-BAAE-B46AE3201FA0}"/>
              </a:ext>
            </a:extLst>
          </p:cNvPr>
          <p:cNvSpPr txBox="1">
            <a:spLocks/>
          </p:cNvSpPr>
          <p:nvPr/>
        </p:nvSpPr>
        <p:spPr>
          <a:xfrm>
            <a:off x="1073700" y="-57224"/>
            <a:ext cx="6996600" cy="715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accent1"/>
                </a:solidFill>
                <a:latin typeface="Oswald" panose="020B0604020202020204" charset="0"/>
              </a:rPr>
              <a:t>HOMEPAGE</a:t>
            </a:r>
          </a:p>
        </p:txBody>
      </p:sp>
      <p:pic>
        <p:nvPicPr>
          <p:cNvPr id="4" name="Picture 3">
            <a:extLst>
              <a:ext uri="{FF2B5EF4-FFF2-40B4-BE49-F238E27FC236}">
                <a16:creationId xmlns:a16="http://schemas.microsoft.com/office/drawing/2014/main" id="{088A93C8-B634-4EED-BC61-98383D531D7C}"/>
              </a:ext>
            </a:extLst>
          </p:cNvPr>
          <p:cNvPicPr>
            <a:picLocks noChangeAspect="1"/>
          </p:cNvPicPr>
          <p:nvPr/>
        </p:nvPicPr>
        <p:blipFill>
          <a:blip r:embed="rId3"/>
          <a:stretch>
            <a:fillRect/>
          </a:stretch>
        </p:blipFill>
        <p:spPr>
          <a:xfrm>
            <a:off x="968991" y="658576"/>
            <a:ext cx="3372514" cy="1897039"/>
          </a:xfrm>
          <a:prstGeom prst="rect">
            <a:avLst/>
          </a:prstGeom>
        </p:spPr>
      </p:pic>
      <p:pic>
        <p:nvPicPr>
          <p:cNvPr id="8" name="Picture 7">
            <a:extLst>
              <a:ext uri="{FF2B5EF4-FFF2-40B4-BE49-F238E27FC236}">
                <a16:creationId xmlns:a16="http://schemas.microsoft.com/office/drawing/2014/main" id="{DF485165-B2C9-4BCB-ADF8-BD0C224A3E37}"/>
              </a:ext>
            </a:extLst>
          </p:cNvPr>
          <p:cNvPicPr>
            <a:picLocks noChangeAspect="1"/>
          </p:cNvPicPr>
          <p:nvPr/>
        </p:nvPicPr>
        <p:blipFill>
          <a:blip r:embed="rId4"/>
          <a:stretch>
            <a:fillRect/>
          </a:stretch>
        </p:blipFill>
        <p:spPr>
          <a:xfrm>
            <a:off x="4802497" y="674711"/>
            <a:ext cx="3372514" cy="1897039"/>
          </a:xfrm>
          <a:prstGeom prst="rect">
            <a:avLst/>
          </a:prstGeom>
        </p:spPr>
      </p:pic>
      <p:pic>
        <p:nvPicPr>
          <p:cNvPr id="11" name="Picture 10">
            <a:extLst>
              <a:ext uri="{FF2B5EF4-FFF2-40B4-BE49-F238E27FC236}">
                <a16:creationId xmlns:a16="http://schemas.microsoft.com/office/drawing/2014/main" id="{F5ABA2FF-381A-48F0-8421-9981AF0A39BD}"/>
              </a:ext>
            </a:extLst>
          </p:cNvPr>
          <p:cNvPicPr>
            <a:picLocks noChangeAspect="1"/>
          </p:cNvPicPr>
          <p:nvPr/>
        </p:nvPicPr>
        <p:blipFill>
          <a:blip r:embed="rId5"/>
          <a:stretch>
            <a:fillRect/>
          </a:stretch>
        </p:blipFill>
        <p:spPr>
          <a:xfrm>
            <a:off x="2885743" y="3070747"/>
            <a:ext cx="3372514" cy="1897039"/>
          </a:xfrm>
          <a:prstGeom prst="rect">
            <a:avLst/>
          </a:prstGeom>
        </p:spPr>
      </p:pic>
    </p:spTree>
    <p:extLst>
      <p:ext uri="{BB962C8B-B14F-4D97-AF65-F5344CB8AC3E}">
        <p14:creationId xmlns:p14="http://schemas.microsoft.com/office/powerpoint/2010/main" val="3181558561"/>
      </p:ext>
    </p:extLst>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495</TotalTime>
  <Words>435</Words>
  <Application>Microsoft Office PowerPoint</Application>
  <PresentationFormat>On-screen Show (16:9)</PresentationFormat>
  <Paragraphs>78</Paragraphs>
  <Slides>19</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Wingdings</vt:lpstr>
      <vt:lpstr>Oswald</vt:lpstr>
      <vt:lpstr>Source Sans Pro</vt:lpstr>
      <vt:lpstr>Quince template</vt:lpstr>
      <vt:lpstr>e-Project Cosy Airconditioner</vt:lpstr>
      <vt:lpstr>FPT APTECH HANOI</vt:lpstr>
      <vt:lpstr>TEAM MEMBERS</vt:lpstr>
      <vt:lpstr>Introduction</vt:lpstr>
      <vt:lpstr>TECHNOLOGY</vt:lpstr>
      <vt:lpstr>WEBSITE STRUCTURE</vt:lpstr>
      <vt:lpstr>SITE’S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e-Project Cosy Airconditioner</dc:title>
  <cp:lastModifiedBy>Don Quý</cp:lastModifiedBy>
  <cp:revision>9</cp:revision>
  <dcterms:modified xsi:type="dcterms:W3CDTF">2021-08-04T14:49:33Z</dcterms:modified>
</cp:coreProperties>
</file>